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937" r:id="rId1"/>
  </p:sldMasterIdLst>
  <p:notesMasterIdLst>
    <p:notesMasterId r:id="rId88"/>
  </p:notesMasterIdLst>
  <p:handoutMasterIdLst>
    <p:handoutMasterId r:id="rId89"/>
  </p:handoutMasterIdLst>
  <p:sldIdLst>
    <p:sldId id="296" r:id="rId2"/>
    <p:sldId id="256" r:id="rId3"/>
    <p:sldId id="297" r:id="rId4"/>
    <p:sldId id="311" r:id="rId5"/>
    <p:sldId id="313" r:id="rId6"/>
    <p:sldId id="638" r:id="rId7"/>
    <p:sldId id="567" r:id="rId8"/>
    <p:sldId id="328" r:id="rId9"/>
    <p:sldId id="639" r:id="rId10"/>
    <p:sldId id="569" r:id="rId11"/>
    <p:sldId id="347" r:id="rId12"/>
    <p:sldId id="641" r:id="rId13"/>
    <p:sldId id="608" r:id="rId14"/>
    <p:sldId id="609" r:id="rId15"/>
    <p:sldId id="611" r:id="rId16"/>
    <p:sldId id="640" r:id="rId17"/>
    <p:sldId id="348" r:id="rId18"/>
    <p:sldId id="575" r:id="rId19"/>
    <p:sldId id="642" r:id="rId20"/>
    <p:sldId id="643" r:id="rId21"/>
    <p:sldId id="644" r:id="rId22"/>
    <p:sldId id="645" r:id="rId23"/>
    <p:sldId id="373" r:id="rId24"/>
    <p:sldId id="570" r:id="rId25"/>
    <p:sldId id="573" r:id="rId26"/>
    <p:sldId id="571" r:id="rId27"/>
    <p:sldId id="572" r:id="rId28"/>
    <p:sldId id="647" r:id="rId29"/>
    <p:sldId id="568" r:id="rId30"/>
    <p:sldId id="646" r:id="rId31"/>
    <p:sldId id="648" r:id="rId32"/>
    <p:sldId id="318" r:id="rId33"/>
    <p:sldId id="577" r:id="rId34"/>
    <p:sldId id="649" r:id="rId35"/>
    <p:sldId id="651" r:id="rId36"/>
    <p:sldId id="698" r:id="rId37"/>
    <p:sldId id="576" r:id="rId38"/>
    <p:sldId id="574" r:id="rId39"/>
    <p:sldId id="652" r:id="rId40"/>
    <p:sldId id="583" r:id="rId41"/>
    <p:sldId id="653" r:id="rId42"/>
    <p:sldId id="584" r:id="rId43"/>
    <p:sldId id="654" r:id="rId44"/>
    <p:sldId id="655" r:id="rId45"/>
    <p:sldId id="656" r:id="rId46"/>
    <p:sldId id="587" r:id="rId47"/>
    <p:sldId id="657" r:id="rId48"/>
    <p:sldId id="312" r:id="rId49"/>
    <p:sldId id="659" r:id="rId50"/>
    <p:sldId id="585" r:id="rId51"/>
    <p:sldId id="660" r:id="rId52"/>
    <p:sldId id="661" r:id="rId53"/>
    <p:sldId id="662" r:id="rId54"/>
    <p:sldId id="666" r:id="rId55"/>
    <p:sldId id="668" r:id="rId56"/>
    <p:sldId id="665" r:id="rId57"/>
    <p:sldId id="663" r:id="rId58"/>
    <p:sldId id="669" r:id="rId59"/>
    <p:sldId id="664" r:id="rId60"/>
    <p:sldId id="673" r:id="rId61"/>
    <p:sldId id="674" r:id="rId62"/>
    <p:sldId id="675" r:id="rId63"/>
    <p:sldId id="676" r:id="rId64"/>
    <p:sldId id="677" r:id="rId65"/>
    <p:sldId id="678" r:id="rId66"/>
    <p:sldId id="679" r:id="rId67"/>
    <p:sldId id="680" r:id="rId68"/>
    <p:sldId id="681" r:id="rId69"/>
    <p:sldId id="682" r:id="rId70"/>
    <p:sldId id="683" r:id="rId71"/>
    <p:sldId id="684" r:id="rId72"/>
    <p:sldId id="685" r:id="rId73"/>
    <p:sldId id="686" r:id="rId74"/>
    <p:sldId id="689" r:id="rId75"/>
    <p:sldId id="688" r:id="rId76"/>
    <p:sldId id="671" r:id="rId77"/>
    <p:sldId id="690" r:id="rId78"/>
    <p:sldId id="691" r:id="rId79"/>
    <p:sldId id="692" r:id="rId80"/>
    <p:sldId id="693" r:id="rId81"/>
    <p:sldId id="694" r:id="rId82"/>
    <p:sldId id="695" r:id="rId83"/>
    <p:sldId id="696" r:id="rId84"/>
    <p:sldId id="697" r:id="rId85"/>
    <p:sldId id="636" r:id="rId86"/>
    <p:sldId id="329"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gh Anthony" initials="HA" lastIdx="1" clrIdx="0">
    <p:extLst>
      <p:ext uri="{19B8F6BF-5375-455C-9EA6-DF929625EA0E}">
        <p15:presenceInfo xmlns:p15="http://schemas.microsoft.com/office/powerpoint/2012/main" userId="376f7baee5c9c0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p:cViewPr varScale="1">
        <p:scale>
          <a:sx n="81" d="100"/>
          <a:sy n="81" d="100"/>
        </p:scale>
        <p:origin x="1522" y="48"/>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BC3FA-C9D6-4E15-A7F2-B04222FC355C}" type="datetimeFigureOut">
              <a:rPr lang="en-US" smtClean="0"/>
              <a:pPr/>
              <a:t>3/31/2024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5291BE-928D-43C0-B108-280D05103770}" type="slidenum">
              <a:rPr lang="en-CA" smtClean="0"/>
              <a:pPr/>
              <a:t>‹#›</a:t>
            </a:fld>
            <a:endParaRPr lang="en-CA"/>
          </a:p>
        </p:txBody>
      </p:sp>
    </p:spTree>
    <p:extLst>
      <p:ext uri="{BB962C8B-B14F-4D97-AF65-F5344CB8AC3E}">
        <p14:creationId xmlns:p14="http://schemas.microsoft.com/office/powerpoint/2010/main" val="36009930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F1CAE0-3BBD-4F04-B74D-17D30B222DEF}" type="datetimeFigureOut">
              <a:rPr lang="en-US" smtClean="0"/>
              <a:pPr/>
              <a:t>3/31/2024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97D695-27EF-42D1-BA8C-FD4702DD9AE8}" type="slidenum">
              <a:rPr lang="en-US" smtClean="0"/>
              <a:pPr/>
              <a:t>‹#›</a:t>
            </a:fld>
            <a:endParaRPr lang="en-US"/>
          </a:p>
        </p:txBody>
      </p:sp>
    </p:spTree>
    <p:extLst>
      <p:ext uri="{BB962C8B-B14F-4D97-AF65-F5344CB8AC3E}">
        <p14:creationId xmlns:p14="http://schemas.microsoft.com/office/powerpoint/2010/main" val="214963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0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081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85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184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408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897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89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75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500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088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45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552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59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7D695-27EF-42D1-BA8C-FD4702DD9AE8}" type="slidenum">
              <a:rPr lang="en-US" smtClean="0"/>
              <a:pPr/>
              <a:t>22</a:t>
            </a:fld>
            <a:endParaRPr lang="en-US"/>
          </a:p>
        </p:txBody>
      </p:sp>
    </p:spTree>
    <p:extLst>
      <p:ext uri="{BB962C8B-B14F-4D97-AF65-F5344CB8AC3E}">
        <p14:creationId xmlns:p14="http://schemas.microsoft.com/office/powerpoint/2010/main" val="3462198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7D695-27EF-42D1-BA8C-FD4702DD9AE8}" type="slidenum">
              <a:rPr lang="en-US" smtClean="0"/>
              <a:pPr/>
              <a:t>23</a:t>
            </a:fld>
            <a:endParaRPr lang="en-US"/>
          </a:p>
        </p:txBody>
      </p:sp>
    </p:spTree>
    <p:extLst>
      <p:ext uri="{BB962C8B-B14F-4D97-AF65-F5344CB8AC3E}">
        <p14:creationId xmlns:p14="http://schemas.microsoft.com/office/powerpoint/2010/main" val="2855760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641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26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285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922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772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4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483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944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122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663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135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080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230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841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494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367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57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714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943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374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278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916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7001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914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522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5950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3469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9402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3749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1262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3229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392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924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837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014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574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8865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3179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379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1337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2059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18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586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683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370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914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1674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227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7328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23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3584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5200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528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0108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6553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6266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4175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3163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5392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741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51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1747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3172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626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0976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4709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6152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8162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527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ba50f9d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ba50f9d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19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0875" y="1383609"/>
            <a:ext cx="6395100" cy="2669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nSpc>
                <a:spcPct val="110000"/>
              </a:lnSpc>
              <a:spcBef>
                <a:spcPts val="0"/>
              </a:spcBef>
              <a:spcAft>
                <a:spcPts val="0"/>
              </a:spcAft>
              <a:buClr>
                <a:srgbClr val="191919"/>
              </a:buClr>
              <a:buSzPts val="5200"/>
              <a:buNone/>
              <a:defRPr sz="55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30875" y="4053231"/>
            <a:ext cx="4082400" cy="7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33"/>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a:off x="1500" y="4768733"/>
            <a:ext cx="729300" cy="2089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a:off x="1575" y="0"/>
            <a:ext cx="729300" cy="1374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6649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17950" y="1742800"/>
            <a:ext cx="45081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95519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2135550" y="1585467"/>
            <a:ext cx="48729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3" name="Google Shape;53;p9"/>
          <p:cNvSpPr txBox="1">
            <a:spLocks noGrp="1"/>
          </p:cNvSpPr>
          <p:nvPr>
            <p:ph type="subTitle" idx="1"/>
          </p:nvPr>
        </p:nvSpPr>
        <p:spPr>
          <a:xfrm>
            <a:off x="2135550" y="4204667"/>
            <a:ext cx="48729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5047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extLst>
      <p:ext uri="{BB962C8B-B14F-4D97-AF65-F5344CB8AC3E}">
        <p14:creationId xmlns:p14="http://schemas.microsoft.com/office/powerpoint/2010/main" val="99826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13225" y="719333"/>
            <a:ext cx="2402100" cy="1528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5"/>
          <p:cNvSpPr txBox="1">
            <a:spLocks noGrp="1"/>
          </p:cNvSpPr>
          <p:nvPr>
            <p:ph type="subTitle" idx="1"/>
          </p:nvPr>
        </p:nvSpPr>
        <p:spPr>
          <a:xfrm>
            <a:off x="713225" y="2248133"/>
            <a:ext cx="2402100" cy="1369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15"/>
          <p:cNvSpPr/>
          <p:nvPr/>
        </p:nvSpPr>
        <p:spPr>
          <a:xfrm rot="10800000" flipH="1">
            <a:off x="0" y="0"/>
            <a:ext cx="713100" cy="440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3" name="Google Shape;93;p15"/>
          <p:cNvSpPr/>
          <p:nvPr/>
        </p:nvSpPr>
        <p:spPr>
          <a:xfrm rot="10800000" flipH="1">
            <a:off x="8430775" y="4437000"/>
            <a:ext cx="713100" cy="242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15"/>
          <p:cNvSpPr>
            <a:spLocks noGrp="1"/>
          </p:cNvSpPr>
          <p:nvPr>
            <p:ph type="pic" idx="2"/>
          </p:nvPr>
        </p:nvSpPr>
        <p:spPr>
          <a:xfrm>
            <a:off x="3105975" y="719333"/>
            <a:ext cx="2288100" cy="2898000"/>
          </a:xfrm>
          <a:prstGeom prst="rect">
            <a:avLst/>
          </a:prstGeom>
          <a:noFill/>
          <a:ln w="9525" cap="flat" cmpd="sng">
            <a:solidFill>
              <a:schemeClr val="dk2"/>
            </a:solidFill>
            <a:prstDash val="solid"/>
            <a:round/>
            <a:headEnd type="none" w="sm" len="sm"/>
            <a:tailEnd type="none" w="sm" len="sm"/>
          </a:ln>
        </p:spPr>
      </p:sp>
      <p:sp>
        <p:nvSpPr>
          <p:cNvPr id="95" name="Google Shape;95;p15"/>
          <p:cNvSpPr>
            <a:spLocks noGrp="1"/>
          </p:cNvSpPr>
          <p:nvPr>
            <p:ph type="pic" idx="3"/>
          </p:nvPr>
        </p:nvSpPr>
        <p:spPr>
          <a:xfrm>
            <a:off x="5394075" y="719333"/>
            <a:ext cx="3029700" cy="2898000"/>
          </a:xfrm>
          <a:prstGeom prst="rect">
            <a:avLst/>
          </a:prstGeom>
          <a:noFill/>
          <a:ln w="9525" cap="flat" cmpd="sng">
            <a:solidFill>
              <a:schemeClr val="dk2"/>
            </a:solidFill>
            <a:prstDash val="solid"/>
            <a:round/>
            <a:headEnd type="none" w="sm" len="sm"/>
            <a:tailEnd type="none" w="sm" len="sm"/>
          </a:ln>
        </p:spPr>
      </p:sp>
      <p:sp>
        <p:nvSpPr>
          <p:cNvPr id="96" name="Google Shape;96;p15"/>
          <p:cNvSpPr>
            <a:spLocks noGrp="1"/>
          </p:cNvSpPr>
          <p:nvPr>
            <p:ph type="pic" idx="4"/>
          </p:nvPr>
        </p:nvSpPr>
        <p:spPr>
          <a:xfrm>
            <a:off x="3105975" y="3617333"/>
            <a:ext cx="5317800" cy="2521600"/>
          </a:xfrm>
          <a:prstGeom prst="rect">
            <a:avLst/>
          </a:prstGeom>
          <a:noFill/>
          <a:ln w="9525" cap="flat" cmpd="sng">
            <a:solidFill>
              <a:schemeClr val="dk2"/>
            </a:solidFill>
            <a:prstDash val="solid"/>
            <a:round/>
            <a:headEnd type="none" w="sm" len="sm"/>
            <a:tailEnd type="none" w="sm" len="sm"/>
          </a:ln>
        </p:spPr>
      </p:sp>
      <p:sp>
        <p:nvSpPr>
          <p:cNvPr id="97" name="Google Shape;97;p15"/>
          <p:cNvSpPr>
            <a:spLocks noGrp="1"/>
          </p:cNvSpPr>
          <p:nvPr>
            <p:ph type="pic" idx="5"/>
          </p:nvPr>
        </p:nvSpPr>
        <p:spPr>
          <a:xfrm>
            <a:off x="713225" y="3617333"/>
            <a:ext cx="2402100" cy="2521600"/>
          </a:xfrm>
          <a:prstGeom prst="rect">
            <a:avLst/>
          </a:prstGeom>
          <a:noFill/>
          <a:ln w="9525" cap="flat" cmpd="sng">
            <a:solidFill>
              <a:schemeClr val="dk2"/>
            </a:solidFill>
            <a:prstDash val="solid"/>
            <a:round/>
            <a:headEnd type="none" w="sm" len="sm"/>
            <a:tailEnd type="none" w="sm" len="sm"/>
          </a:ln>
        </p:spPr>
      </p:sp>
    </p:spTree>
    <p:extLst>
      <p:ext uri="{BB962C8B-B14F-4D97-AF65-F5344CB8AC3E}">
        <p14:creationId xmlns:p14="http://schemas.microsoft.com/office/powerpoint/2010/main" val="3099719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720000" y="719333"/>
            <a:ext cx="7704000" cy="76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7"/>
          <p:cNvSpPr txBox="1">
            <a:spLocks noGrp="1"/>
          </p:cNvSpPr>
          <p:nvPr>
            <p:ph type="subTitle" idx="1"/>
          </p:nvPr>
        </p:nvSpPr>
        <p:spPr>
          <a:xfrm>
            <a:off x="937625" y="3430233"/>
            <a:ext cx="2175300" cy="199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17"/>
          <p:cNvSpPr txBox="1">
            <a:spLocks noGrp="1"/>
          </p:cNvSpPr>
          <p:nvPr>
            <p:ph type="subTitle" idx="2"/>
          </p:nvPr>
        </p:nvSpPr>
        <p:spPr>
          <a:xfrm>
            <a:off x="3484347" y="3430233"/>
            <a:ext cx="2175300" cy="199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7"/>
          <p:cNvSpPr txBox="1">
            <a:spLocks noGrp="1"/>
          </p:cNvSpPr>
          <p:nvPr>
            <p:ph type="subTitle" idx="3"/>
          </p:nvPr>
        </p:nvSpPr>
        <p:spPr>
          <a:xfrm>
            <a:off x="6031075" y="3430233"/>
            <a:ext cx="2175300" cy="19936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 name="Google Shape;108;p17"/>
          <p:cNvSpPr txBox="1">
            <a:spLocks noGrp="1"/>
          </p:cNvSpPr>
          <p:nvPr>
            <p:ph type="subTitle" idx="4"/>
          </p:nvPr>
        </p:nvSpPr>
        <p:spPr>
          <a:xfrm>
            <a:off x="937625" y="2833433"/>
            <a:ext cx="2175300" cy="596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9" name="Google Shape;109;p17"/>
          <p:cNvSpPr txBox="1">
            <a:spLocks noGrp="1"/>
          </p:cNvSpPr>
          <p:nvPr>
            <p:ph type="subTitle" idx="5"/>
          </p:nvPr>
        </p:nvSpPr>
        <p:spPr>
          <a:xfrm>
            <a:off x="3484347" y="2833433"/>
            <a:ext cx="2175300" cy="596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0" name="Google Shape;110;p17"/>
          <p:cNvSpPr txBox="1">
            <a:spLocks noGrp="1"/>
          </p:cNvSpPr>
          <p:nvPr>
            <p:ph type="subTitle" idx="6"/>
          </p:nvPr>
        </p:nvSpPr>
        <p:spPr>
          <a:xfrm>
            <a:off x="6031075" y="2833433"/>
            <a:ext cx="2175300" cy="596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2"/>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17"/>
          <p:cNvSpPr/>
          <p:nvPr/>
        </p:nvSpPr>
        <p:spPr>
          <a:xfrm flipH="1">
            <a:off x="9046118" y="133"/>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2" name="Google Shape;112;p17"/>
          <p:cNvSpPr/>
          <p:nvPr/>
        </p:nvSpPr>
        <p:spPr>
          <a:xfrm flipH="1">
            <a:off x="-8775" y="0"/>
            <a:ext cx="729300" cy="2965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3" name="Google Shape;113;p17"/>
          <p:cNvSpPr/>
          <p:nvPr/>
        </p:nvSpPr>
        <p:spPr>
          <a:xfrm flipH="1">
            <a:off x="8424000" y="0"/>
            <a:ext cx="729300" cy="148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44490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0"/>
        <p:cNvGrpSpPr/>
        <p:nvPr/>
      </p:nvGrpSpPr>
      <p:grpSpPr>
        <a:xfrm>
          <a:off x="0" y="0"/>
          <a:ext cx="0" cy="0"/>
          <a:chOff x="0" y="0"/>
          <a:chExt cx="0" cy="0"/>
        </a:xfrm>
      </p:grpSpPr>
      <p:sp>
        <p:nvSpPr>
          <p:cNvPr id="151" name="Google Shape;151;p21"/>
          <p:cNvSpPr/>
          <p:nvPr/>
        </p:nvSpPr>
        <p:spPr>
          <a:xfrm>
            <a:off x="9045550" y="0"/>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21"/>
          <p:cNvSpPr/>
          <p:nvPr/>
        </p:nvSpPr>
        <p:spPr>
          <a:xfrm>
            <a:off x="0" y="133"/>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3" name="Google Shape;153;p21"/>
          <p:cNvSpPr/>
          <p:nvPr/>
        </p:nvSpPr>
        <p:spPr>
          <a:xfrm>
            <a:off x="-8778" y="0"/>
            <a:ext cx="729300" cy="148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4" name="Google Shape;154;p21"/>
          <p:cNvSpPr/>
          <p:nvPr/>
        </p:nvSpPr>
        <p:spPr>
          <a:xfrm>
            <a:off x="8423997" y="5397267"/>
            <a:ext cx="729300" cy="148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154285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1"/>
        </a:solidFill>
        <a:effectLst/>
      </p:bgPr>
    </p:bg>
    <p:spTree>
      <p:nvGrpSpPr>
        <p:cNvPr id="1" name="Shape 155"/>
        <p:cNvGrpSpPr/>
        <p:nvPr/>
      </p:nvGrpSpPr>
      <p:grpSpPr>
        <a:xfrm>
          <a:off x="0" y="0"/>
          <a:ext cx="0" cy="0"/>
          <a:chOff x="0" y="0"/>
          <a:chExt cx="0" cy="0"/>
        </a:xfrm>
      </p:grpSpPr>
      <p:sp>
        <p:nvSpPr>
          <p:cNvPr id="156" name="Google Shape;156;p22"/>
          <p:cNvSpPr/>
          <p:nvPr/>
        </p:nvSpPr>
        <p:spPr>
          <a:xfrm>
            <a:off x="9045550" y="0"/>
            <a:ext cx="984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22"/>
          <p:cNvSpPr/>
          <p:nvPr/>
        </p:nvSpPr>
        <p:spPr>
          <a:xfrm>
            <a:off x="-8775" y="6138667"/>
            <a:ext cx="729300" cy="741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8" name="Google Shape;158;p22"/>
          <p:cNvSpPr/>
          <p:nvPr/>
        </p:nvSpPr>
        <p:spPr>
          <a:xfrm>
            <a:off x="8423997" y="5397267"/>
            <a:ext cx="729300" cy="148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9" name="Google Shape;159;p22"/>
          <p:cNvSpPr/>
          <p:nvPr/>
        </p:nvSpPr>
        <p:spPr>
          <a:xfrm>
            <a:off x="-8775" y="0"/>
            <a:ext cx="729300" cy="613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999358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93367"/>
            <a:ext cx="77175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536633"/>
            <a:ext cx="77175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254903638"/>
      </p:ext>
    </p:extLst>
  </p:cSld>
  <p:clrMap bg1="lt1" tx1="dk1" bg2="dk2" tx2="lt2" accent1="accent1" accent2="accent2" accent3="accent3" accent4="accent4" accent5="accent5" accent6="accent6" hlink="hlink" folHlink="folHlink"/>
  <p:sldLayoutIdLst>
    <p:sldLayoutId id="2147483938" r:id="rId1"/>
    <p:sldLayoutId id="2147483939" r:id="rId2"/>
    <p:sldLayoutId id="2147483940" r:id="rId3"/>
    <p:sldLayoutId id="2147483942" r:id="rId4"/>
    <p:sldLayoutId id="2147483943" r:id="rId5"/>
    <p:sldLayoutId id="2147483944" r:id="rId6"/>
    <p:sldLayoutId id="2147483945" r:id="rId7"/>
    <p:sldLayoutId id="214748394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unu.edu/publications/articles/concrete-targets-sustainable-energy.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sciencedirect.com/topics/earth-and-planetary-sciences/environmental-issue"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blog.scielo.org/en/2019/08/01/open-science-and-the-new-research-communication-modus-operandi-part-i/"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internationaljournalofresearch.com/2020/08/22/sustainable-development-2/"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www.youtube.com/watch?v=WF-GNL3KfrY" TargetMode="External"/><Relationship Id="rId4" Type="http://schemas.openxmlformats.org/officeDocument/2006/relationships/hyperlink" Target="https://rowlandpasaribu.wordpress.com/2020/12/23/rethinking-everything-a-sustainable-economic-system-requires-radical-change-in-almost-everything-people-consider-normal/trackback/"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en.wikipedia.org/wiki/Sustainable_Development_Goal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v6yCgjFv5LM"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www.youtube.com/watch?v=YKfI1WLlJjA"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v6yCgjFv5LM"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hyperlink" Target="https://www.youtube.com/watch?v=YKfI1WLlJjA"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watch?v=v6yCgjFv5LM"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hyperlink" Target="https://www.youtube.com/watch?v=YKfI1WLlJjA"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hyperlink" Target="https://pxhere.com/en/photo/1268134" TargetMode="Externa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ecovillage.org/projects/map-of-regener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8" name="Google Shape;171;p26">
            <a:extLst>
              <a:ext uri="{FF2B5EF4-FFF2-40B4-BE49-F238E27FC236}">
                <a16:creationId xmlns:a16="http://schemas.microsoft.com/office/drawing/2014/main" id="{6A3F4588-736E-44D6-B1ED-4A0EF50A3158}"/>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0" name="Google Shape;171;p26">
            <a:extLst>
              <a:ext uri="{FF2B5EF4-FFF2-40B4-BE49-F238E27FC236}">
                <a16:creationId xmlns:a16="http://schemas.microsoft.com/office/drawing/2014/main" id="{B89B161D-2D1F-4CD5-9FDC-EC95FDC739A4}"/>
              </a:ext>
            </a:extLst>
          </p:cNvPr>
          <p:cNvSpPr txBox="1">
            <a:spLocks/>
          </p:cNvSpPr>
          <p:nvPr/>
        </p:nvSpPr>
        <p:spPr>
          <a:xfrm>
            <a:off x="1680" y="5880149"/>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200" b="0" kern="0" dirty="0">
                <a:solidFill>
                  <a:srgbClr val="274E13"/>
                </a:solidFill>
                <a:latin typeface="+mn-lt"/>
              </a:rPr>
              <a:t>CGEO 702</a:t>
            </a:r>
            <a:br>
              <a:rPr lang="en-CA" sz="3600" kern="0" dirty="0">
                <a:solidFill>
                  <a:srgbClr val="274E13"/>
                </a:solidFill>
              </a:rPr>
            </a:br>
            <a:endParaRPr lang="en-CA" sz="3600" b="0" kern="0" dirty="0">
              <a:solidFill>
                <a:srgbClr val="274E13"/>
              </a:solidFill>
            </a:endParaRPr>
          </a:p>
        </p:txBody>
      </p:sp>
      <p:pic>
        <p:nvPicPr>
          <p:cNvPr id="11" name="Picture 10">
            <a:extLst>
              <a:ext uri="{FF2B5EF4-FFF2-40B4-BE49-F238E27FC236}">
                <a16:creationId xmlns:a16="http://schemas.microsoft.com/office/drawing/2014/main" id="{8821053A-B1C4-47C1-AE00-40CBCF0261E5}"/>
              </a:ext>
            </a:extLst>
          </p:cNvPr>
          <p:cNvPicPr>
            <a:picLocks noChangeAspect="1"/>
          </p:cNvPicPr>
          <p:nvPr/>
        </p:nvPicPr>
        <p:blipFill>
          <a:blip r:embed="rId3"/>
          <a:stretch>
            <a:fillRect/>
          </a:stretch>
        </p:blipFill>
        <p:spPr>
          <a:xfrm>
            <a:off x="0" y="978589"/>
            <a:ext cx="4522382" cy="4901560"/>
          </a:xfrm>
          <a:prstGeom prst="rect">
            <a:avLst/>
          </a:prstGeom>
        </p:spPr>
      </p:pic>
      <p:pic>
        <p:nvPicPr>
          <p:cNvPr id="13" name="Picture 12">
            <a:extLst>
              <a:ext uri="{FF2B5EF4-FFF2-40B4-BE49-F238E27FC236}">
                <a16:creationId xmlns:a16="http://schemas.microsoft.com/office/drawing/2014/main" id="{00855061-9847-4221-A8AC-26BC93207F13}"/>
              </a:ext>
            </a:extLst>
          </p:cNvPr>
          <p:cNvPicPr>
            <a:picLocks noChangeAspect="1"/>
          </p:cNvPicPr>
          <p:nvPr/>
        </p:nvPicPr>
        <p:blipFill>
          <a:blip r:embed="rId4"/>
          <a:stretch>
            <a:fillRect/>
          </a:stretch>
        </p:blipFill>
        <p:spPr>
          <a:xfrm>
            <a:off x="4522382" y="977851"/>
            <a:ext cx="4620616" cy="4901560"/>
          </a:xfrm>
          <a:prstGeom prst="rect">
            <a:avLst/>
          </a:prstGeom>
        </p:spPr>
      </p:pic>
      <p:sp>
        <p:nvSpPr>
          <p:cNvPr id="15" name="Google Shape;171;p26">
            <a:extLst>
              <a:ext uri="{FF2B5EF4-FFF2-40B4-BE49-F238E27FC236}">
                <a16:creationId xmlns:a16="http://schemas.microsoft.com/office/drawing/2014/main" id="{A8D82BBD-D918-4B01-B095-6776863C4C4E}"/>
              </a:ext>
            </a:extLst>
          </p:cNvPr>
          <p:cNvSpPr txBox="1">
            <a:spLocks/>
          </p:cNvSpPr>
          <p:nvPr/>
        </p:nvSpPr>
        <p:spPr>
          <a:xfrm>
            <a:off x="1324864" y="2590800"/>
            <a:ext cx="6396038" cy="2001838"/>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US" sz="3200" kern="0" dirty="0">
                <a:latin typeface="Arial Nova" panose="020B0504020202020204" pitchFamily="34" charset="0"/>
              </a:rPr>
            </a:br>
            <a:r>
              <a:rPr lang="en-US" sz="3200" kern="0" dirty="0">
                <a:solidFill>
                  <a:srgbClr val="274E13"/>
                </a:solidFill>
                <a:latin typeface="Arial" panose="020B0604020202020204" pitchFamily="34" charset="0"/>
                <a:cs typeface="Arial" panose="020B0604020202020204" pitchFamily="34" charset="0"/>
              </a:rPr>
              <a:t>Technology and the </a:t>
            </a:r>
            <a:br>
              <a:rPr lang="en-US" sz="3200" kern="0" dirty="0">
                <a:solidFill>
                  <a:srgbClr val="274E13"/>
                </a:solidFill>
                <a:latin typeface="Arial" panose="020B0604020202020204" pitchFamily="34" charset="0"/>
                <a:cs typeface="Arial" panose="020B0604020202020204" pitchFamily="34" charset="0"/>
              </a:rPr>
            </a:br>
            <a:r>
              <a:rPr lang="en-US" sz="3200" kern="0" dirty="0">
                <a:solidFill>
                  <a:srgbClr val="274E13"/>
                </a:solidFill>
                <a:latin typeface="Arial" panose="020B0604020202020204" pitchFamily="34" charset="0"/>
                <a:cs typeface="Arial" panose="020B0604020202020204" pitchFamily="34" charset="0"/>
              </a:rPr>
              <a:t>Contemporary Environment</a:t>
            </a:r>
            <a:br>
              <a:rPr lang="en-US" sz="3200" kern="0" dirty="0">
                <a:solidFill>
                  <a:srgbClr val="274E13"/>
                </a:solidFill>
                <a:latin typeface="Arial" panose="020B0604020202020204" pitchFamily="34" charset="0"/>
                <a:cs typeface="Arial" panose="020B0604020202020204" pitchFamily="34" charset="0"/>
              </a:rPr>
            </a:br>
            <a:endParaRPr lang="en-US" sz="3200" kern="0" dirty="0">
              <a:solidFill>
                <a:srgbClr val="274E1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651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000" kern="0" dirty="0">
                <a:solidFill>
                  <a:srgbClr val="274E13"/>
                </a:solidFill>
                <a:latin typeface="+mn-lt"/>
              </a:rPr>
            </a:br>
            <a:endParaRPr lang="en-CA" sz="3000" b="0" kern="0" dirty="0">
              <a:solidFill>
                <a:srgbClr val="274E13"/>
              </a:solidFill>
              <a:latin typeface="+mn-lt"/>
            </a:endParaRPr>
          </a:p>
        </p:txBody>
      </p:sp>
      <p:sp>
        <p:nvSpPr>
          <p:cNvPr id="9" name="TextBox 8">
            <a:extLst>
              <a:ext uri="{FF2B5EF4-FFF2-40B4-BE49-F238E27FC236}">
                <a16:creationId xmlns:a16="http://schemas.microsoft.com/office/drawing/2014/main" id="{4E1D861B-56FD-4866-B953-9BFB8D056B75}"/>
              </a:ext>
            </a:extLst>
          </p:cNvPr>
          <p:cNvSpPr txBox="1"/>
          <p:nvPr/>
        </p:nvSpPr>
        <p:spPr>
          <a:xfrm>
            <a:off x="197498" y="2174861"/>
            <a:ext cx="8915400" cy="2813078"/>
          </a:xfrm>
          <a:prstGeom prst="rect">
            <a:avLst/>
          </a:prstGeom>
          <a:noFill/>
        </p:spPr>
        <p:txBody>
          <a:bodyPr wrap="square">
            <a:spAutoFit/>
          </a:bodyPr>
          <a:lstStyle/>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algn="ctr">
              <a:lnSpc>
                <a:spcPct val="80000"/>
              </a:lnSpc>
              <a:spcBef>
                <a:spcPct val="0"/>
              </a:spcBef>
              <a:buClr>
                <a:srgbClr val="000000"/>
              </a:buClr>
              <a:tabLst>
                <a:tab pos="228600" algn="ctr"/>
                <a:tab pos="685800" algn="l"/>
                <a:tab pos="2743200" algn="ctr"/>
                <a:tab pos="4114800" algn="ctr"/>
                <a:tab pos="5486400" algn="ctr"/>
                <a:tab pos="7264400" algn="ctr"/>
              </a:tabLst>
              <a:defRPr/>
            </a:pPr>
            <a:r>
              <a:rPr lang="en-US" sz="2800" kern="0" spc="150" dirty="0">
                <a:solidFill>
                  <a:srgbClr val="274E13"/>
                </a:solidFill>
                <a:latin typeface="Arial" panose="020B0604020202020204" pitchFamily="34" charset="0"/>
                <a:cs typeface="Arial" panose="020B0604020202020204" pitchFamily="34" charset="0"/>
                <a:sym typeface="Arial"/>
              </a:rPr>
              <a:t>Considering sustainability vs. sustainable development is essential to understanding these two crucial concepts. This understanding plays a critical role in helping solve some of the challenges in the world today, such as </a:t>
            </a:r>
            <a:r>
              <a:rPr lang="en-US" sz="2800" b="1" kern="0" spc="150" dirty="0">
                <a:solidFill>
                  <a:srgbClr val="274E13"/>
                </a:solidFill>
                <a:latin typeface="Arial" panose="020B0604020202020204" pitchFamily="34" charset="0"/>
                <a:cs typeface="Arial" panose="020B0604020202020204" pitchFamily="34" charset="0"/>
                <a:sym typeface="Arial"/>
              </a:rPr>
              <a:t>extreme weather</a:t>
            </a:r>
            <a:r>
              <a:rPr lang="en-US" sz="2800" kern="0" spc="150" dirty="0">
                <a:solidFill>
                  <a:srgbClr val="274E13"/>
                </a:solidFill>
                <a:latin typeface="Arial" panose="020B0604020202020204" pitchFamily="34" charset="0"/>
                <a:cs typeface="Arial" panose="020B0604020202020204" pitchFamily="34" charset="0"/>
                <a:sym typeface="Arial"/>
              </a:rPr>
              <a:t>, </a:t>
            </a:r>
            <a:r>
              <a:rPr lang="en-US" sz="2800" b="1" kern="0" spc="150" dirty="0">
                <a:solidFill>
                  <a:srgbClr val="274E13"/>
                </a:solidFill>
                <a:latin typeface="Arial" panose="020B0604020202020204" pitchFamily="34" charset="0"/>
                <a:cs typeface="Arial" panose="020B0604020202020204" pitchFamily="34" charset="0"/>
                <a:sym typeface="Arial"/>
              </a:rPr>
              <a:t>poverty</a:t>
            </a:r>
            <a:r>
              <a:rPr lang="en-US" sz="2800" kern="0" spc="150" dirty="0">
                <a:solidFill>
                  <a:srgbClr val="274E13"/>
                </a:solidFill>
                <a:latin typeface="Arial" panose="020B0604020202020204" pitchFamily="34" charset="0"/>
                <a:cs typeface="Arial" panose="020B0604020202020204" pitchFamily="34" charset="0"/>
                <a:sym typeface="Arial"/>
              </a:rPr>
              <a:t>, </a:t>
            </a:r>
            <a:r>
              <a:rPr lang="en-US" sz="2800" b="1" kern="0" spc="150" dirty="0">
                <a:solidFill>
                  <a:srgbClr val="274E13"/>
                </a:solidFill>
                <a:latin typeface="Arial" panose="020B0604020202020204" pitchFamily="34" charset="0"/>
                <a:cs typeface="Arial" panose="020B0604020202020204" pitchFamily="34" charset="0"/>
                <a:sym typeface="Arial"/>
              </a:rPr>
              <a:t>climate change</a:t>
            </a:r>
            <a:r>
              <a:rPr lang="en-US" sz="2800" kern="0" spc="150" dirty="0">
                <a:solidFill>
                  <a:srgbClr val="274E13"/>
                </a:solidFill>
                <a:latin typeface="Arial" panose="020B0604020202020204" pitchFamily="34" charset="0"/>
                <a:cs typeface="Arial" panose="020B0604020202020204" pitchFamily="34" charset="0"/>
                <a:sym typeface="Arial"/>
              </a:rPr>
              <a:t>, </a:t>
            </a:r>
            <a:r>
              <a:rPr lang="en-US" sz="2800" b="1" kern="0" spc="150" dirty="0">
                <a:solidFill>
                  <a:srgbClr val="274E13"/>
                </a:solidFill>
                <a:latin typeface="Arial" panose="020B0604020202020204" pitchFamily="34" charset="0"/>
                <a:cs typeface="Arial" panose="020B0604020202020204" pitchFamily="34" charset="0"/>
                <a:sym typeface="Arial"/>
              </a:rPr>
              <a:t>armed conflicts</a:t>
            </a:r>
            <a:r>
              <a:rPr lang="en-US" sz="2800" kern="0" spc="150" dirty="0">
                <a:solidFill>
                  <a:srgbClr val="274E13"/>
                </a:solidFill>
                <a:latin typeface="Arial" panose="020B0604020202020204" pitchFamily="34" charset="0"/>
                <a:cs typeface="Arial" panose="020B0604020202020204" pitchFamily="34" charset="0"/>
                <a:sym typeface="Arial"/>
              </a:rPr>
              <a:t>, and </a:t>
            </a:r>
            <a:r>
              <a:rPr lang="en-US" sz="2800" b="1" kern="0" spc="150" dirty="0">
                <a:solidFill>
                  <a:srgbClr val="274E13"/>
                </a:solidFill>
                <a:latin typeface="Arial" panose="020B0604020202020204" pitchFamily="34" charset="0"/>
                <a:cs typeface="Arial" panose="020B0604020202020204" pitchFamily="34" charset="0"/>
                <a:sym typeface="Arial"/>
              </a:rPr>
              <a:t>inequity across society</a:t>
            </a:r>
            <a:r>
              <a:rPr lang="en-US" sz="2800" kern="0" spc="150" dirty="0">
                <a:solidFill>
                  <a:srgbClr val="274E13"/>
                </a:solidFill>
                <a:latin typeface="Arial" panose="020B0604020202020204" pitchFamily="34" charset="0"/>
                <a:cs typeface="Arial" panose="020B0604020202020204" pitchFamily="34" charset="0"/>
                <a:sym typeface="Arial"/>
              </a:rPr>
              <a:t>.</a:t>
            </a: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8" name="Google Shape;171;p26">
            <a:extLst>
              <a:ext uri="{FF2B5EF4-FFF2-40B4-BE49-F238E27FC236}">
                <a16:creationId xmlns:a16="http://schemas.microsoft.com/office/drawing/2014/main" id="{2B63FC2D-155D-425D-A22B-0FCA01F448A4}"/>
              </a:ext>
            </a:extLst>
          </p:cNvPr>
          <p:cNvSpPr txBox="1">
            <a:spLocks/>
          </p:cNvSpPr>
          <p:nvPr/>
        </p:nvSpPr>
        <p:spPr>
          <a:xfrm>
            <a:off x="304800" y="978589"/>
            <a:ext cx="868680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Sustainability and Sustainable Development </a:t>
            </a:r>
            <a:br>
              <a:rPr lang="en-CA" sz="3600" kern="0" dirty="0">
                <a:solidFill>
                  <a:srgbClr val="274E13"/>
                </a:solidFill>
              </a:rPr>
            </a:br>
            <a:endParaRPr lang="en-CA" sz="3600" b="0" kern="0" dirty="0">
              <a:solidFill>
                <a:srgbClr val="274E13"/>
              </a:solidFill>
            </a:endParaRPr>
          </a:p>
        </p:txBody>
      </p:sp>
      <p:pic>
        <p:nvPicPr>
          <p:cNvPr id="10" name="Picture 9">
            <a:extLst>
              <a:ext uri="{FF2B5EF4-FFF2-40B4-BE49-F238E27FC236}">
                <a16:creationId xmlns:a16="http://schemas.microsoft.com/office/drawing/2014/main" id="{444C8883-5E4F-41F9-AE56-8D7DC7C88010}"/>
              </a:ext>
            </a:extLst>
          </p:cNvPr>
          <p:cNvPicPr>
            <a:picLocks noChangeAspect="1"/>
          </p:cNvPicPr>
          <p:nvPr/>
        </p:nvPicPr>
        <p:blipFill>
          <a:blip r:embed="rId3"/>
          <a:stretch>
            <a:fillRect/>
          </a:stretch>
        </p:blipFill>
        <p:spPr>
          <a:xfrm>
            <a:off x="152400" y="3518214"/>
            <a:ext cx="9144000" cy="126372"/>
          </a:xfrm>
          <a:prstGeom prst="rect">
            <a:avLst/>
          </a:prstGeom>
        </p:spPr>
      </p:pic>
    </p:spTree>
    <p:extLst>
      <p:ext uri="{BB962C8B-B14F-4D97-AF65-F5344CB8AC3E}">
        <p14:creationId xmlns:p14="http://schemas.microsoft.com/office/powerpoint/2010/main" val="332852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endParaRPr lang="en-CA" sz="360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4098" name="Picture 2" descr="white and black speaker on green plants during daytime">
            <a:extLst>
              <a:ext uri="{FF2B5EF4-FFF2-40B4-BE49-F238E27FC236}">
                <a16:creationId xmlns:a16="http://schemas.microsoft.com/office/drawing/2014/main" id="{FA26B1F3-97CB-45E1-959B-0A5BBF7A9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78588"/>
            <a:ext cx="7543800" cy="49301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1;p26">
            <a:extLst>
              <a:ext uri="{FF2B5EF4-FFF2-40B4-BE49-F238E27FC236}">
                <a16:creationId xmlns:a16="http://schemas.microsoft.com/office/drawing/2014/main" id="{C8803D18-9A98-4474-9502-A7CF52683B5D}"/>
              </a:ext>
            </a:extLst>
          </p:cNvPr>
          <p:cNvSpPr txBox="1">
            <a:spLocks/>
          </p:cNvSpPr>
          <p:nvPr/>
        </p:nvSpPr>
        <p:spPr>
          <a:xfrm>
            <a:off x="0" y="2954362"/>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dirty="0">
                <a:solidFill>
                  <a:schemeClr val="accent1">
                    <a:lumMod val="25000"/>
                  </a:schemeClr>
                </a:solidFill>
                <a:latin typeface="+mn-lt"/>
              </a:rPr>
              <a:t>Sustainability</a:t>
            </a:r>
          </a:p>
        </p:txBody>
      </p:sp>
    </p:spTree>
    <p:extLst>
      <p:ext uri="{BB962C8B-B14F-4D97-AF65-F5344CB8AC3E}">
        <p14:creationId xmlns:p14="http://schemas.microsoft.com/office/powerpoint/2010/main" val="61160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200" kern="0" dirty="0">
                <a:solidFill>
                  <a:srgbClr val="274E13"/>
                </a:solidFill>
                <a:latin typeface="+mn-lt"/>
              </a:rPr>
            </a:b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br>
              <a:rPr lang="en-CA" sz="3200" kern="0" dirty="0">
                <a:solidFill>
                  <a:srgbClr val="274E13"/>
                </a:solidFill>
                <a:latin typeface="+mn-lt"/>
              </a:rPr>
            </a:br>
            <a:endParaRPr lang="en-CA" sz="3200" b="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7900" y="1835840"/>
            <a:ext cx="9142320" cy="4893647"/>
          </a:xfrm>
          <a:prstGeom prst="rect">
            <a:avLst/>
          </a:prstGeom>
          <a:noFill/>
        </p:spPr>
        <p:txBody>
          <a:bodyPr wrap="square">
            <a:spAutoFit/>
          </a:bodyPr>
          <a:lstStyle/>
          <a:p>
            <a:pPr marL="342900" indent="-342900" eaLnBrk="1" hangingPunct="1">
              <a:buFont typeface="Wingdings" panose="05000000000000000000" pitchFamily="2" charset="2"/>
              <a:buChar char="§"/>
            </a:pPr>
            <a:r>
              <a:rPr lang="en-US" altLang="en-US" sz="2400" dirty="0">
                <a:solidFill>
                  <a:schemeClr val="accent1">
                    <a:lumMod val="25000"/>
                  </a:schemeClr>
                </a:solidFill>
              </a:rPr>
              <a:t>What do people mean by sustainability? </a:t>
            </a:r>
          </a:p>
          <a:p>
            <a:pPr eaLnBrk="1" hangingPunct="1"/>
            <a:endParaRPr lang="en-US" altLang="en-US" sz="2400" dirty="0">
              <a:solidFill>
                <a:schemeClr val="accent1">
                  <a:lumMod val="25000"/>
                </a:schemeClr>
              </a:solidFill>
            </a:endParaRPr>
          </a:p>
          <a:p>
            <a:pPr marL="914400" lvl="1" indent="-457200" eaLnBrk="1" hangingPunct="1">
              <a:buFont typeface="Arial" panose="020B0604020202020204" pitchFamily="34" charset="0"/>
              <a:buChar char="•"/>
            </a:pPr>
            <a:r>
              <a:rPr lang="en-US" altLang="en-US" sz="2400" b="1" dirty="0">
                <a:solidFill>
                  <a:schemeClr val="accent1">
                    <a:lumMod val="25000"/>
                  </a:schemeClr>
                </a:solidFill>
              </a:rPr>
              <a:t>to sustain human institutions and ecological systems in a healthy and functional state</a:t>
            </a:r>
          </a:p>
          <a:p>
            <a:pPr marL="914400" lvl="1" indent="-457200" eaLnBrk="1" hangingPunct="1">
              <a:buFont typeface="Arial" panose="020B0604020202020204" pitchFamily="34" charset="0"/>
              <a:buChar char="•"/>
            </a:pPr>
            <a:endParaRPr lang="en-US" altLang="en-US" sz="2400" dirty="0">
              <a:solidFill>
                <a:schemeClr val="accent1">
                  <a:lumMod val="25000"/>
                </a:schemeClr>
              </a:solidFill>
            </a:endParaRPr>
          </a:p>
          <a:p>
            <a:pPr marL="342900" indent="-342900" eaLnBrk="1" hangingPunct="1">
              <a:buFont typeface="Wingdings" panose="05000000000000000000" pitchFamily="2" charset="2"/>
              <a:buChar char="§"/>
            </a:pPr>
            <a:r>
              <a:rPr lang="en-US" sz="2400" b="0" i="0" dirty="0">
                <a:solidFill>
                  <a:schemeClr val="accent1">
                    <a:lumMod val="25000"/>
                  </a:schemeClr>
                </a:solidFill>
                <a:effectLst/>
              </a:rPr>
              <a:t>Sustainable development requires </a:t>
            </a:r>
            <a:r>
              <a:rPr lang="en-US" sz="2400" b="1" i="0" dirty="0">
                <a:solidFill>
                  <a:schemeClr val="accent1">
                    <a:lumMod val="25000"/>
                  </a:schemeClr>
                </a:solidFill>
                <a:effectLst/>
              </a:rPr>
              <a:t>an integrated approach </a:t>
            </a:r>
            <a:r>
              <a:rPr lang="en-US" sz="2400" b="0" i="0" dirty="0">
                <a:solidFill>
                  <a:schemeClr val="accent1">
                    <a:lumMod val="25000"/>
                  </a:schemeClr>
                </a:solidFill>
                <a:effectLst/>
              </a:rPr>
              <a:t>that takes into </a:t>
            </a:r>
            <a:r>
              <a:rPr lang="en-US" sz="2400" b="1" i="0" dirty="0">
                <a:solidFill>
                  <a:schemeClr val="accent1">
                    <a:lumMod val="25000"/>
                  </a:schemeClr>
                </a:solidFill>
                <a:effectLst/>
              </a:rPr>
              <a:t>consideration environmental concerns </a:t>
            </a:r>
            <a:r>
              <a:rPr lang="en-US" sz="2400" b="0" i="0" dirty="0">
                <a:solidFill>
                  <a:schemeClr val="accent1">
                    <a:lumMod val="25000"/>
                  </a:schemeClr>
                </a:solidFill>
                <a:effectLst/>
              </a:rPr>
              <a:t>along with </a:t>
            </a:r>
            <a:r>
              <a:rPr lang="en-US" sz="2400" b="1" i="0" dirty="0">
                <a:solidFill>
                  <a:schemeClr val="accent1">
                    <a:lumMod val="25000"/>
                  </a:schemeClr>
                </a:solidFill>
                <a:effectLst/>
              </a:rPr>
              <a:t>economic development</a:t>
            </a:r>
            <a:r>
              <a:rPr lang="en-US" sz="2400" b="0" i="0" dirty="0">
                <a:solidFill>
                  <a:schemeClr val="accent1">
                    <a:lumMod val="25000"/>
                  </a:schemeClr>
                </a:solidFill>
                <a:effectLst/>
              </a:rPr>
              <a:t>. </a:t>
            </a:r>
            <a:endParaRPr lang="en-US" altLang="en-US" sz="2400" dirty="0">
              <a:solidFill>
                <a:schemeClr val="accent1">
                  <a:lumMod val="25000"/>
                </a:schemeClr>
              </a:solidFill>
            </a:endParaRPr>
          </a:p>
          <a:p>
            <a:pPr eaLnBrk="1" hangingPunct="1"/>
            <a:endParaRPr lang="en-US" altLang="en-US" sz="2400" dirty="0">
              <a:solidFill>
                <a:schemeClr val="accent1">
                  <a:lumMod val="25000"/>
                </a:schemeClr>
              </a:solidFill>
            </a:endParaRPr>
          </a:p>
          <a:p>
            <a:pPr marL="342900" indent="-342900" eaLnBrk="1" hangingPunct="1">
              <a:buFont typeface="Wingdings" panose="05000000000000000000" pitchFamily="2" charset="2"/>
              <a:buChar char="§"/>
            </a:pPr>
            <a:r>
              <a:rPr lang="en-US" sz="2400" dirty="0">
                <a:solidFill>
                  <a:schemeClr val="accent1">
                    <a:lumMod val="25000"/>
                  </a:schemeClr>
                </a:solidFill>
              </a:rPr>
              <a:t>Sustainability is far from a new concept. Indigenous peoples have practiced elements of sustainable living for generations by being in tune with the natural environment and its limits, cycles, and changes.</a:t>
            </a:r>
            <a:endParaRPr lang="en-US" altLang="en-US" sz="2400" dirty="0">
              <a:solidFill>
                <a:schemeClr val="accent1">
                  <a:lumMod val="25000"/>
                </a:schemeClr>
              </a:solidFill>
            </a:endParaRPr>
          </a:p>
        </p:txBody>
      </p:sp>
    </p:spTree>
    <p:extLst>
      <p:ext uri="{BB962C8B-B14F-4D97-AF65-F5344CB8AC3E}">
        <p14:creationId xmlns:p14="http://schemas.microsoft.com/office/powerpoint/2010/main" val="2894473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7900" y="1835840"/>
            <a:ext cx="9142320" cy="4893647"/>
          </a:xfrm>
          <a:prstGeom prst="rect">
            <a:avLst/>
          </a:prstGeom>
          <a:noFill/>
        </p:spPr>
        <p:txBody>
          <a:bodyPr wrap="square">
            <a:spAutoFit/>
          </a:bodyPr>
          <a:lstStyle/>
          <a:p>
            <a:endParaRPr lang="en-US" altLang="en-US" sz="2000" dirty="0">
              <a:solidFill>
                <a:schemeClr val="accent1">
                  <a:lumMod val="25000"/>
                </a:schemeClr>
              </a:solidFill>
              <a:latin typeface="arial" panose="020B0604020202020204" pitchFamily="34" charset="0"/>
            </a:endParaRPr>
          </a:p>
          <a:p>
            <a:pPr marL="457200" indent="-457200">
              <a:buFont typeface="Wingdings" panose="05000000000000000000" pitchFamily="2" charset="2"/>
              <a:buChar char="§"/>
            </a:pPr>
            <a:r>
              <a:rPr lang="en-US" altLang="en-US" sz="2400" dirty="0">
                <a:solidFill>
                  <a:schemeClr val="accent1">
                    <a:lumMod val="25000"/>
                  </a:schemeClr>
                </a:solidFill>
                <a:latin typeface="arial" panose="020B0604020202020204" pitchFamily="34" charset="0"/>
              </a:rPr>
              <a:t>The United Nations (UN) has defined </a:t>
            </a:r>
            <a:r>
              <a:rPr lang="en-US" altLang="en-US" sz="2400" b="1" dirty="0">
                <a:solidFill>
                  <a:schemeClr val="accent1">
                    <a:lumMod val="25000"/>
                  </a:schemeClr>
                </a:solidFill>
                <a:latin typeface="arial" panose="020B0604020202020204" pitchFamily="34" charset="0"/>
              </a:rPr>
              <a:t>sustainable development </a:t>
            </a:r>
            <a:r>
              <a:rPr lang="en-US" altLang="en-US" sz="2400" dirty="0">
                <a:solidFill>
                  <a:schemeClr val="accent1">
                    <a:lumMod val="25000"/>
                  </a:schemeClr>
                </a:solidFill>
                <a:latin typeface="arial" panose="020B0604020202020204" pitchFamily="34" charset="0"/>
              </a:rPr>
              <a:t>as:</a:t>
            </a:r>
          </a:p>
          <a:p>
            <a:pPr marL="457200" indent="-457200">
              <a:buFont typeface="Arial" panose="020B0604020202020204" pitchFamily="34" charset="0"/>
              <a:buChar char="•"/>
            </a:pPr>
            <a:endParaRPr lang="en-US" altLang="en-US" sz="2400" dirty="0">
              <a:solidFill>
                <a:schemeClr val="accent1">
                  <a:lumMod val="25000"/>
                </a:schemeClr>
              </a:solidFill>
              <a:latin typeface="arial" panose="020B0604020202020204" pitchFamily="34" charset="0"/>
            </a:endParaRPr>
          </a:p>
          <a:p>
            <a:pPr lvl="1"/>
            <a:r>
              <a:rPr lang="en-US" altLang="en-US" sz="2400" dirty="0">
                <a:solidFill>
                  <a:schemeClr val="accent1">
                    <a:lumMod val="25000"/>
                  </a:schemeClr>
                </a:solidFill>
                <a:latin typeface="arial" panose="020B0604020202020204" pitchFamily="34" charset="0"/>
              </a:rPr>
              <a:t>“Development that meets the needs of the present without compromising the ability of future generations to meet their own needs.”</a:t>
            </a:r>
          </a:p>
          <a:p>
            <a:pPr lvl="1"/>
            <a:endParaRPr lang="en-US" altLang="en-US" sz="2400" dirty="0">
              <a:solidFill>
                <a:schemeClr val="accent1">
                  <a:lumMod val="25000"/>
                </a:schemeClr>
              </a:solidFill>
              <a:latin typeface="arial" panose="020B0604020202020204" pitchFamily="34" charset="0"/>
            </a:endParaRPr>
          </a:p>
          <a:p>
            <a:pPr marL="457200" indent="-457200">
              <a:buFont typeface="Wingdings" panose="05000000000000000000" pitchFamily="2" charset="2"/>
              <a:buChar char="§"/>
            </a:pPr>
            <a:r>
              <a:rPr lang="en-US" altLang="en-US" sz="2400" b="1" dirty="0">
                <a:solidFill>
                  <a:schemeClr val="accent1">
                    <a:lumMod val="25000"/>
                  </a:schemeClr>
                </a:solidFill>
                <a:latin typeface="arial" panose="020B0604020202020204" pitchFamily="34" charset="0"/>
              </a:rPr>
              <a:t>Triple bottom line </a:t>
            </a:r>
            <a:r>
              <a:rPr lang="en-US" altLang="en-US" sz="2400" dirty="0">
                <a:solidFill>
                  <a:schemeClr val="accent1">
                    <a:lumMod val="25000"/>
                  </a:schemeClr>
                </a:solidFill>
                <a:latin typeface="arial" panose="020B0604020202020204" pitchFamily="34" charset="0"/>
              </a:rPr>
              <a:t>= the goal of modern sustainable development, including finding ways to promote </a:t>
            </a:r>
          </a:p>
          <a:p>
            <a:pPr marL="914400" lvl="1" indent="-457200">
              <a:buFont typeface="Arial" panose="020B0604020202020204" pitchFamily="34" charset="0"/>
              <a:buChar char="•"/>
            </a:pPr>
            <a:r>
              <a:rPr lang="en-US" altLang="en-US" sz="2400" dirty="0">
                <a:solidFill>
                  <a:schemeClr val="accent1">
                    <a:lumMod val="25000"/>
                  </a:schemeClr>
                </a:solidFill>
                <a:latin typeface="arial" panose="020B0604020202020204" pitchFamily="34" charset="0"/>
              </a:rPr>
              <a:t>social justice</a:t>
            </a:r>
          </a:p>
          <a:p>
            <a:pPr marL="914400" lvl="1" indent="-457200">
              <a:buFont typeface="Arial" panose="020B0604020202020204" pitchFamily="34" charset="0"/>
              <a:buChar char="•"/>
            </a:pPr>
            <a:r>
              <a:rPr lang="en-US" altLang="en-US" sz="2400" dirty="0">
                <a:solidFill>
                  <a:schemeClr val="accent1">
                    <a:lumMod val="25000"/>
                  </a:schemeClr>
                </a:solidFill>
                <a:latin typeface="arial" panose="020B0604020202020204" pitchFamily="34" charset="0"/>
              </a:rPr>
              <a:t>economic well-being</a:t>
            </a:r>
          </a:p>
          <a:p>
            <a:pPr marL="914400" lvl="1" indent="-457200">
              <a:buFont typeface="Arial" panose="020B0604020202020204" pitchFamily="34" charset="0"/>
              <a:buChar char="•"/>
            </a:pPr>
            <a:r>
              <a:rPr lang="en-US" altLang="en-US" sz="2400" dirty="0">
                <a:solidFill>
                  <a:schemeClr val="accent1">
                    <a:lumMod val="25000"/>
                  </a:schemeClr>
                </a:solidFill>
                <a:latin typeface="arial" panose="020B0604020202020204" pitchFamily="34" charset="0"/>
              </a:rPr>
              <a:t>environmental quality</a:t>
            </a:r>
            <a:endParaRPr lang="en-US" sz="2400" dirty="0">
              <a:solidFill>
                <a:schemeClr val="accent1">
                  <a:lumMod val="25000"/>
                </a:schemeClr>
              </a:solidFill>
              <a:latin typeface="arial" panose="020B0604020202020204" pitchFamily="34" charset="0"/>
            </a:endParaRPr>
          </a:p>
        </p:txBody>
      </p:sp>
    </p:spTree>
    <p:extLst>
      <p:ext uri="{BB962C8B-B14F-4D97-AF65-F5344CB8AC3E}">
        <p14:creationId xmlns:p14="http://schemas.microsoft.com/office/powerpoint/2010/main" val="25215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6346"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br>
              <a:rPr lang="en-CA" sz="3600" kern="0" dirty="0">
                <a:solidFill>
                  <a:srgbClr val="274E13"/>
                </a:solidFill>
              </a:rPr>
            </a:br>
            <a:endParaRPr lang="en-CA" sz="3600" b="0" kern="0" dirty="0">
              <a:solidFill>
                <a:srgbClr val="274E13"/>
              </a:solidFill>
            </a:endParaRPr>
          </a:p>
        </p:txBody>
      </p:sp>
      <p:sp>
        <p:nvSpPr>
          <p:cNvPr id="8" name="Google Shape;171;p26">
            <a:extLst>
              <a:ext uri="{FF2B5EF4-FFF2-40B4-BE49-F238E27FC236}">
                <a16:creationId xmlns:a16="http://schemas.microsoft.com/office/drawing/2014/main" id="{AF84E323-8EC6-4F00-8A10-53AD91307575}"/>
              </a:ext>
            </a:extLst>
          </p:cNvPr>
          <p:cNvSpPr txBox="1">
            <a:spLocks/>
          </p:cNvSpPr>
          <p:nvPr/>
        </p:nvSpPr>
        <p:spPr>
          <a:xfrm>
            <a:off x="6346" y="978588"/>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10EABE24-23FB-475F-BC2C-5D7A1F86FC58}"/>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4" name="Google Shape;171;p26">
            <a:extLst>
              <a:ext uri="{FF2B5EF4-FFF2-40B4-BE49-F238E27FC236}">
                <a16:creationId xmlns:a16="http://schemas.microsoft.com/office/drawing/2014/main" id="{A11DE082-C82E-4933-B9DB-FB654807106C}"/>
              </a:ext>
            </a:extLst>
          </p:cNvPr>
          <p:cNvSpPr txBox="1">
            <a:spLocks/>
          </p:cNvSpPr>
          <p:nvPr/>
        </p:nvSpPr>
        <p:spPr>
          <a:xfrm>
            <a:off x="0" y="5890297"/>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Arial Nova" panose="020B0504020202020204" pitchFamily="34" charset="0"/>
              </a:rPr>
              <a:t>Sustainable Development</a:t>
            </a:r>
            <a:endParaRPr lang="en-CA" sz="3200" b="0" kern="0" dirty="0">
              <a:solidFill>
                <a:srgbClr val="274E13"/>
              </a:solidFill>
            </a:endParaRPr>
          </a:p>
        </p:txBody>
      </p:sp>
      <p:pic>
        <p:nvPicPr>
          <p:cNvPr id="13" name="Picture 12">
            <a:extLst>
              <a:ext uri="{FF2B5EF4-FFF2-40B4-BE49-F238E27FC236}">
                <a16:creationId xmlns:a16="http://schemas.microsoft.com/office/drawing/2014/main" id="{44F8E420-5DC1-478F-B208-61AB55C314B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06" y="959580"/>
            <a:ext cx="9144000" cy="4931925"/>
          </a:xfrm>
          <a:prstGeom prst="rect">
            <a:avLst/>
          </a:prstGeom>
        </p:spPr>
      </p:pic>
    </p:spTree>
    <p:extLst>
      <p:ext uri="{BB962C8B-B14F-4D97-AF65-F5344CB8AC3E}">
        <p14:creationId xmlns:p14="http://schemas.microsoft.com/office/powerpoint/2010/main" val="1399814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000" kern="0" dirty="0">
                <a:solidFill>
                  <a:srgbClr val="274E13"/>
                </a:solidFill>
                <a:latin typeface="+mn-lt"/>
              </a:rPr>
            </a:br>
            <a:endParaRPr lang="en-CA" sz="3000" kern="0" dirty="0">
              <a:solidFill>
                <a:srgbClr val="274E13"/>
              </a:solidFill>
              <a:latin typeface="+mn-lt"/>
            </a:endParaRPr>
          </a:p>
          <a:p>
            <a:pPr algn="ct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endParaRPr lang="en-CA" sz="3000" kern="0" dirty="0">
              <a:solidFill>
                <a:srgbClr val="274E13"/>
              </a:solidFill>
              <a:latin typeface="+mn-lt"/>
            </a:endParaRPr>
          </a:p>
          <a:p>
            <a:pPr algn="ctr"/>
            <a:br>
              <a:rPr lang="en-CA" sz="3000" kern="0" dirty="0">
                <a:solidFill>
                  <a:srgbClr val="274E13"/>
                </a:solidFill>
                <a:latin typeface="+mn-lt"/>
              </a:rPr>
            </a:br>
            <a:endParaRPr lang="en-CA" sz="3000" b="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000" kern="0" dirty="0">
                <a:solidFill>
                  <a:srgbClr val="274E13"/>
                </a:solidFill>
                <a:latin typeface="+mn-lt"/>
              </a:rPr>
            </a:br>
            <a:r>
              <a:rPr lang="en-US" sz="3000" dirty="0">
                <a:solidFill>
                  <a:schemeClr val="accent1">
                    <a:lumMod val="25000"/>
                  </a:schemeClr>
                </a:solidFill>
                <a:latin typeface="+mn-lt"/>
              </a:rPr>
              <a:t>Sustainability and Sustainable Development</a:t>
            </a:r>
            <a:br>
              <a:rPr lang="en-CA" sz="3000" kern="0" dirty="0">
                <a:solidFill>
                  <a:srgbClr val="274E13"/>
                </a:solidFill>
                <a:latin typeface="+mn-lt"/>
              </a:rPr>
            </a:br>
            <a:endParaRPr lang="en-CA" sz="3000" b="0" kern="0" dirty="0">
              <a:solidFill>
                <a:srgbClr val="274E13"/>
              </a:solidFill>
              <a:latin typeface="+mn-lt"/>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76200" y="1890486"/>
            <a:ext cx="9066120" cy="4425827"/>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1600" spc="150" dirty="0">
              <a:solidFill>
                <a:schemeClr val="accent1">
                  <a:lumMod val="25000"/>
                </a:schemeClr>
              </a:solidFill>
              <a:latin typeface="Arial Nova" panose="020B0504020202020204" pitchFamily="34" charset="0"/>
              <a:cs typeface="Arial" panose="020B0604020202020204" pitchFamily="34" charset="0"/>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400" spc="150" dirty="0">
                <a:solidFill>
                  <a:schemeClr val="accent1">
                    <a:lumMod val="25000"/>
                  </a:schemeClr>
                </a:solidFill>
                <a:cs typeface="Arial" panose="020B0604020202020204" pitchFamily="34" charset="0"/>
              </a:rPr>
              <a:t>The concepts of sustainability and sustainable development have acquired </a:t>
            </a:r>
            <a:r>
              <a:rPr lang="en-US" sz="2400" b="1" spc="150" dirty="0">
                <a:solidFill>
                  <a:schemeClr val="accent1">
                    <a:lumMod val="25000"/>
                  </a:schemeClr>
                </a:solidFill>
                <a:cs typeface="Arial" panose="020B0604020202020204" pitchFamily="34" charset="0"/>
              </a:rPr>
              <a:t>great relevance in scientific research about </a:t>
            </a:r>
            <a:r>
              <a:rPr lang="en-US" sz="2400" b="1" spc="150" dirty="0">
                <a:solidFill>
                  <a:schemeClr val="accent1">
                    <a:lumMod val="25000"/>
                  </a:schemeClr>
                </a:solidFill>
                <a:cs typeface="Arial" panose="020B0604020202020204" pitchFamily="34" charset="0"/>
                <a:hlinkClick r:id="rId3" tooltip="Learn more about environmental issues from ScienceDirect's AI-generated Topic Pages">
                  <a:extLst>
                    <a:ext uri="{A12FA001-AC4F-418D-AE19-62706E023703}">
                      <ahyp:hlinkClr xmlns:ahyp="http://schemas.microsoft.com/office/drawing/2018/hyperlinkcolor" val="tx"/>
                    </a:ext>
                  </a:extLst>
                </a:hlinkClick>
              </a:rPr>
              <a:t>environmental issues</a:t>
            </a:r>
            <a:r>
              <a:rPr lang="en-US" sz="2400" b="1" spc="150" dirty="0">
                <a:solidFill>
                  <a:schemeClr val="accent1">
                    <a:lumMod val="25000"/>
                  </a:schemeClr>
                </a:solidFill>
                <a:cs typeface="Arial" panose="020B0604020202020204" pitchFamily="34" charset="0"/>
              </a:rPr>
              <a:t>, policies</a:t>
            </a:r>
            <a:r>
              <a:rPr lang="en-US" sz="2400" spc="150" dirty="0">
                <a:solidFill>
                  <a:schemeClr val="accent1">
                    <a:lumMod val="25000"/>
                  </a:schemeClr>
                </a:solidFill>
                <a:cs typeface="Arial" panose="020B0604020202020204" pitchFamily="34" charset="0"/>
              </a:rPr>
              <a:t> linked to environmental management, and industrial and agricultural production, among others.</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400" spc="150" dirty="0">
              <a:solidFill>
                <a:schemeClr val="accent1">
                  <a:lumMod val="25000"/>
                </a:schemeClr>
              </a:solidFill>
              <a:cs typeface="Arial" panose="020B0604020202020204" pitchFamily="34" charset="0"/>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400" spc="150" dirty="0">
              <a:solidFill>
                <a:schemeClr val="accent1">
                  <a:lumMod val="25000"/>
                </a:schemeClr>
              </a:solidFill>
              <a:cs typeface="Arial" panose="020B0604020202020204" pitchFamily="34" charset="0"/>
            </a:endParaRP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400" spc="150" dirty="0">
                <a:solidFill>
                  <a:schemeClr val="accent1">
                    <a:lumMod val="25000"/>
                  </a:schemeClr>
                </a:solidFill>
                <a:cs typeface="Arial" panose="020B0604020202020204" pitchFamily="34" charset="0"/>
              </a:rPr>
              <a:t>Sustainability and sustainable development also play a central role in business, across industries and in almost every field. Trends suggest </a:t>
            </a:r>
            <a:r>
              <a:rPr lang="en-US" sz="2400" b="1" spc="150" dirty="0">
                <a:solidFill>
                  <a:schemeClr val="accent1">
                    <a:lumMod val="25000"/>
                  </a:schemeClr>
                </a:solidFill>
                <a:cs typeface="Arial" panose="020B0604020202020204" pitchFamily="34" charset="0"/>
              </a:rPr>
              <a:t>consumers prefer </a:t>
            </a:r>
            <a:r>
              <a:rPr lang="en-US" sz="2400" spc="150" dirty="0">
                <a:solidFill>
                  <a:schemeClr val="accent1">
                    <a:lumMod val="25000"/>
                  </a:schemeClr>
                </a:solidFill>
                <a:cs typeface="Arial" panose="020B0604020202020204" pitchFamily="34" charset="0"/>
              </a:rPr>
              <a:t>to buy products </a:t>
            </a:r>
            <a:r>
              <a:rPr lang="en-US" sz="2400" b="1" spc="150" dirty="0">
                <a:solidFill>
                  <a:schemeClr val="accent1">
                    <a:lumMod val="25000"/>
                  </a:schemeClr>
                </a:solidFill>
                <a:cs typeface="Arial" panose="020B0604020202020204" pitchFamily="34" charset="0"/>
              </a:rPr>
              <a:t>from companies that subscribe to the pillars of sustainability and sustainable development</a:t>
            </a:r>
            <a:r>
              <a:rPr lang="en-US" sz="2400" spc="150" dirty="0">
                <a:solidFill>
                  <a:schemeClr val="accent1">
                    <a:lumMod val="25000"/>
                  </a:schemeClr>
                </a:solidFill>
                <a:cs typeface="Arial" panose="020B0604020202020204" pitchFamily="34" charset="0"/>
              </a:rPr>
              <a:t>.</a:t>
            </a:r>
          </a:p>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400" spc="150" dirty="0">
              <a:solidFill>
                <a:schemeClr val="accent1">
                  <a:lumMod val="25000"/>
                </a:schemeClr>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3826409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20091"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kumimoji="0" lang="en-CA" sz="3000" i="0" u="none" strike="noStrike" kern="0" cap="none" spc="0" normalizeH="0" baseline="0" noProof="0" dirty="0">
              <a:ln>
                <a:noFill/>
              </a:ln>
              <a:solidFill>
                <a:srgbClr val="274E13"/>
              </a:solidFill>
              <a:effectLst/>
              <a:uLnTx/>
              <a:uFillTx/>
              <a:latin typeface="+mn-lt"/>
              <a:ea typeface="+mn-ea"/>
              <a:cs typeface="+mn-cs"/>
            </a:endParaRPr>
          </a:p>
          <a:p>
            <a:pPr algn="ctr"/>
            <a:endParaRPr lang="en-CA" sz="3000" kern="0" dirty="0">
              <a:solidFill>
                <a:srgbClr val="274E13"/>
              </a:solidFill>
              <a:latin typeface="+mn-lt"/>
              <a:ea typeface="+mn-ea"/>
              <a:cs typeface="+mn-cs"/>
            </a:endParaRPr>
          </a:p>
          <a:p>
            <a:pPr algn="ct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endParaRPr lang="en-CA" sz="3000" kern="0" dirty="0">
              <a:solidFill>
                <a:srgbClr val="274E13"/>
              </a:solidFill>
              <a:latin typeface="+mn-lt"/>
            </a:endParaRPr>
          </a:p>
          <a:p>
            <a:pPr algn="ctr"/>
            <a:br>
              <a:rPr lang="en-CA" sz="3000" kern="0" dirty="0">
                <a:solidFill>
                  <a:srgbClr val="274E13"/>
                </a:solidFill>
                <a:latin typeface="+mn-lt"/>
              </a:rPr>
            </a:br>
            <a:endParaRPr lang="en-CA" sz="3000" b="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76200" y="1890486"/>
            <a:ext cx="4876800" cy="4918269"/>
          </a:xfrm>
          <a:prstGeom prst="rect">
            <a:avLst/>
          </a:prstGeom>
          <a:noFill/>
        </p:spPr>
        <p:txBody>
          <a:bodyPr wrap="square">
            <a:spAutoFit/>
          </a:bodyPr>
          <a:lstStyle/>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800" spc="150" dirty="0">
                <a:solidFill>
                  <a:schemeClr val="accent1">
                    <a:lumMod val="25000"/>
                  </a:schemeClr>
                </a:solidFill>
                <a:cs typeface="Arial" panose="020B0604020202020204" pitchFamily="34" charset="0"/>
              </a:rPr>
              <a:t>Sustainability and sustainable development are often used interchangeably. Both speak to the danger of consuming resources faster than they can be replenished. However, a close look at sustainability vs. sustainable development reveals nuances that differentiate them.</a:t>
            </a:r>
          </a:p>
        </p:txBody>
      </p:sp>
      <p:pic>
        <p:nvPicPr>
          <p:cNvPr id="5122" name="Picture 2" descr="Sustainable Development Project for Class 10: Ideas and Tips -">
            <a:extLst>
              <a:ext uri="{FF2B5EF4-FFF2-40B4-BE49-F238E27FC236}">
                <a16:creationId xmlns:a16="http://schemas.microsoft.com/office/drawing/2014/main" id="{B74E0325-0252-4D83-A24F-2C81B29C4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429" y="1835840"/>
            <a:ext cx="4114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C51CF38-F102-41ED-AB50-4D56191616D2}"/>
              </a:ext>
            </a:extLst>
          </p:cNvPr>
          <p:cNvPicPr>
            <a:picLocks noChangeAspect="1"/>
          </p:cNvPicPr>
          <p:nvPr/>
        </p:nvPicPr>
        <p:blipFill>
          <a:blip r:embed="rId4"/>
          <a:stretch>
            <a:fillRect/>
          </a:stretch>
        </p:blipFill>
        <p:spPr>
          <a:xfrm>
            <a:off x="5007429" y="4547372"/>
            <a:ext cx="4136571" cy="2324753"/>
          </a:xfrm>
          <a:prstGeom prst="rect">
            <a:avLst/>
          </a:prstGeom>
        </p:spPr>
      </p:pic>
    </p:spTree>
    <p:extLst>
      <p:ext uri="{BB962C8B-B14F-4D97-AF65-F5344CB8AC3E}">
        <p14:creationId xmlns:p14="http://schemas.microsoft.com/office/powerpoint/2010/main" val="57275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nSpc>
                <a:spcPct val="100000"/>
              </a:lnSpc>
            </a:pPr>
            <a:endParaRPr lang="en-CA" sz="2500" b="0" kern="0" spc="150" dirty="0">
              <a:solidFill>
                <a:srgbClr val="274E13"/>
              </a:solidFill>
              <a:latin typeface="Arial" panose="020B0604020202020204" pitchFamily="34" charset="0"/>
              <a:ea typeface="+mn-ea"/>
              <a:cs typeface="Arial" panose="020B0604020202020204" pitchFamily="34" charset="0"/>
            </a:endParaRPr>
          </a:p>
        </p:txBody>
      </p:sp>
      <p:sp>
        <p:nvSpPr>
          <p:cNvPr id="6" name="Google Shape;171;p26">
            <a:extLst>
              <a:ext uri="{FF2B5EF4-FFF2-40B4-BE49-F238E27FC236}">
                <a16:creationId xmlns:a16="http://schemas.microsoft.com/office/drawing/2014/main" id="{AC81F6C3-0D3A-4640-AE96-489D024B4375}"/>
              </a:ext>
            </a:extLst>
          </p:cNvPr>
          <p:cNvSpPr txBox="1">
            <a:spLocks/>
          </p:cNvSpPr>
          <p:nvPr/>
        </p:nvSpPr>
        <p:spPr>
          <a:xfrm>
            <a:off x="685800" y="978589"/>
            <a:ext cx="84565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200" kern="0" dirty="0">
                <a:solidFill>
                  <a:srgbClr val="274E13"/>
                </a:solidFill>
                <a:latin typeface="+mn-lt"/>
              </a:rPr>
            </a:br>
            <a:endParaRPr lang="en-CA" sz="3200" b="0" kern="0" dirty="0">
              <a:solidFill>
                <a:srgbClr val="274E13"/>
              </a:solidFill>
              <a:latin typeface="+mn-lt"/>
            </a:endParaRPr>
          </a:p>
        </p:txBody>
      </p:sp>
      <p:sp>
        <p:nvSpPr>
          <p:cNvPr id="7" name="TextBox 6">
            <a:extLst>
              <a:ext uri="{FF2B5EF4-FFF2-40B4-BE49-F238E27FC236}">
                <a16:creationId xmlns:a16="http://schemas.microsoft.com/office/drawing/2014/main" id="{305F0054-5C79-4C2E-B026-1E9F3F4CE07F}"/>
              </a:ext>
            </a:extLst>
          </p:cNvPr>
          <p:cNvSpPr txBox="1"/>
          <p:nvPr/>
        </p:nvSpPr>
        <p:spPr>
          <a:xfrm>
            <a:off x="1680" y="1841242"/>
            <a:ext cx="9142320" cy="4093428"/>
          </a:xfrm>
          <a:prstGeom prst="rect">
            <a:avLst/>
          </a:prstGeom>
          <a:noFill/>
        </p:spPr>
        <p:txBody>
          <a:bodyPr wrap="square">
            <a:spAutoFit/>
          </a:bodyPr>
          <a:lstStyle/>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sym typeface="Arial"/>
              </a:rPr>
              <a:t>Sustainability</a:t>
            </a:r>
            <a:r>
              <a:rPr lang="en-US" sz="2500" kern="0" spc="150" dirty="0">
                <a:solidFill>
                  <a:srgbClr val="274E13"/>
                </a:solidFill>
                <a:latin typeface="Arial" panose="020B0604020202020204" pitchFamily="34" charset="0"/>
                <a:cs typeface="Arial" panose="020B0604020202020204" pitchFamily="34" charset="0"/>
                <a:sym typeface="Arial"/>
              </a:rPr>
              <a:t> is a broad term that describes managing resources without depleting them for future generations. This concept goes beyond environmental sustainability, which concerns earth’s natural resources, to include economic and social sustainability, which relate to meeting people’s current economic and social needs without compromising future generations.</a:t>
            </a: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b="1"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500" b="1" kern="0" spc="150" dirty="0">
                <a:solidFill>
                  <a:srgbClr val="274E13"/>
                </a:solidFill>
                <a:latin typeface="Arial" panose="020B0604020202020204" pitchFamily="34" charset="0"/>
                <a:cs typeface="Arial" panose="020B0604020202020204" pitchFamily="34" charset="0"/>
              </a:rPr>
              <a:t>Sustainable development </a:t>
            </a:r>
            <a:r>
              <a:rPr lang="en-US" sz="2500" kern="0" spc="150" dirty="0">
                <a:solidFill>
                  <a:srgbClr val="274E13"/>
                </a:solidFill>
                <a:latin typeface="Arial" panose="020B0604020202020204" pitchFamily="34" charset="0"/>
                <a:cs typeface="Arial" panose="020B0604020202020204" pitchFamily="34" charset="0"/>
              </a:rPr>
              <a:t>describes the processes for improving long-term economic well-being and quality of life without compromising future generations’ ability to meet their needs.</a:t>
            </a:r>
            <a:endParaRPr lang="en-US" sz="2500" kern="0" spc="150" dirty="0">
              <a:solidFill>
                <a:srgbClr val="274E13"/>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80098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A9547EF6-59A9-462F-8FC3-790BD2E605DD}"/>
              </a:ext>
            </a:extLst>
          </p:cNvPr>
          <p:cNvSpPr txBox="1">
            <a:spLocks/>
          </p:cNvSpPr>
          <p:nvPr/>
        </p:nvSpPr>
        <p:spPr>
          <a:xfrm>
            <a:off x="457200" y="986794"/>
            <a:ext cx="8369434"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C16964D6-6284-417B-8128-F6C705D611CB}"/>
              </a:ext>
            </a:extLst>
          </p:cNvPr>
          <p:cNvSpPr txBox="1"/>
          <p:nvPr/>
        </p:nvSpPr>
        <p:spPr>
          <a:xfrm>
            <a:off x="12565" y="1835840"/>
            <a:ext cx="4714643" cy="3650230"/>
          </a:xfrm>
          <a:prstGeom prst="rect">
            <a:avLst/>
          </a:prstGeom>
          <a:noFill/>
        </p:spPr>
        <p:txBody>
          <a:bodyPr wrap="square">
            <a:spAutoFit/>
          </a:bodyPr>
          <a:lstStyle/>
          <a:p>
            <a:pPr marL="342900" indent="-342900">
              <a:lnSpc>
                <a:spcPct val="80000"/>
              </a:lnSpc>
              <a:spcBef>
                <a:spcPct val="0"/>
              </a:spcBef>
              <a:buClr>
                <a:schemeClr val="accent1">
                  <a:lumMod val="25000"/>
                </a:schemeClr>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r>
              <a:rPr lang="en-US" sz="2400" b="1" kern="0" spc="150" dirty="0">
                <a:solidFill>
                  <a:srgbClr val="274E13"/>
                </a:solidFill>
                <a:latin typeface="Arial" panose="020B0604020202020204" pitchFamily="34" charset="0"/>
                <a:cs typeface="Arial" panose="020B0604020202020204" pitchFamily="34" charset="0"/>
                <a:sym typeface="Arial"/>
              </a:rPr>
              <a:t>The Pillars of Sustainability and Sustainable Development</a:t>
            </a:r>
          </a:p>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2400" b="1" kern="0" spc="150" dirty="0">
              <a:solidFill>
                <a:srgbClr val="274E13"/>
              </a:solidFill>
              <a:latin typeface="Arial" panose="020B0604020202020204" pitchFamily="34" charset="0"/>
              <a:cs typeface="Arial" panose="020B0604020202020204" pitchFamily="34" charset="0"/>
              <a:sym typeface="Arial"/>
            </a:endParaRPr>
          </a:p>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r>
              <a:rPr lang="en-US" sz="2400" kern="0" spc="150" dirty="0">
                <a:solidFill>
                  <a:srgbClr val="274E13"/>
                </a:solidFill>
                <a:latin typeface="Arial" panose="020B0604020202020204" pitchFamily="34" charset="0"/>
                <a:cs typeface="Arial" panose="020B0604020202020204" pitchFamily="34" charset="0"/>
                <a:sym typeface="Arial"/>
              </a:rPr>
              <a:t>Sustainability encompasses three pillars: environmental, social and</a:t>
            </a:r>
            <a:r>
              <a:rPr kumimoji="0" lang="en-US" sz="2400" b="0" i="0" u="none" strike="noStrike" kern="0" cap="none" spc="150" normalizeH="0" baseline="0" noProof="0" dirty="0">
                <a:ln>
                  <a:noFill/>
                </a:ln>
                <a:solidFill>
                  <a:srgbClr val="274E13"/>
                </a:solidFill>
                <a:effectLst/>
                <a:uLnTx/>
                <a:uFillTx/>
                <a:latin typeface="Arial" panose="020B0604020202020204" pitchFamily="34" charset="0"/>
                <a:ea typeface="+mn-ea"/>
                <a:cs typeface="Arial" panose="020B0604020202020204" pitchFamily="34" charset="0"/>
                <a:sym typeface="Arial"/>
              </a:rPr>
              <a:t> economic,</a:t>
            </a:r>
            <a:r>
              <a:rPr lang="en-US" sz="2400" kern="0" spc="150" dirty="0">
                <a:solidFill>
                  <a:srgbClr val="274E13"/>
                </a:solidFill>
                <a:latin typeface="Arial" panose="020B0604020202020204" pitchFamily="34" charset="0"/>
                <a:cs typeface="Arial" panose="020B0604020202020204" pitchFamily="34" charset="0"/>
                <a:sym typeface="Arial"/>
              </a:rPr>
              <a:t> also represented as profits, planet, and people.</a:t>
            </a:r>
          </a:p>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2400" kern="0" spc="150" dirty="0">
              <a:solidFill>
                <a:srgbClr val="274E13"/>
              </a:solidFill>
              <a:latin typeface="Arial" panose="020B0604020202020204" pitchFamily="34" charset="0"/>
              <a:cs typeface="Arial" panose="020B0604020202020204" pitchFamily="34" charset="0"/>
              <a:sym typeface="Arial"/>
            </a:endParaRPr>
          </a:p>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endParaRPr lang="en-US" sz="2400" kern="0" spc="150" dirty="0">
              <a:solidFill>
                <a:srgbClr val="274E13"/>
              </a:solidFill>
              <a:latin typeface="Arial" panose="020B0604020202020204" pitchFamily="34" charset="0"/>
              <a:cs typeface="Arial" panose="020B0604020202020204" pitchFamily="34" charset="0"/>
              <a:sym typeface="Arial"/>
            </a:endParaRPr>
          </a:p>
        </p:txBody>
      </p:sp>
      <p:pic>
        <p:nvPicPr>
          <p:cNvPr id="1026" name="Picture 2" descr="The 3 Pillars Of Sustainability">
            <a:extLst>
              <a:ext uri="{FF2B5EF4-FFF2-40B4-BE49-F238E27FC236}">
                <a16:creationId xmlns:a16="http://schemas.microsoft.com/office/drawing/2014/main" id="{0B7ED2D1-823F-41F2-B0EE-A0DA870DCD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7209" y="1925173"/>
            <a:ext cx="3924000" cy="39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25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nSpc>
                <a:spcPct val="100000"/>
              </a:lnSpc>
            </a:pPr>
            <a:endParaRPr lang="en-CA" sz="2500" b="0" kern="0" spc="150" dirty="0">
              <a:solidFill>
                <a:srgbClr val="274E13"/>
              </a:solidFill>
              <a:latin typeface="Arial" panose="020B0604020202020204" pitchFamily="34" charset="0"/>
              <a:ea typeface="+mn-ea"/>
              <a:cs typeface="Arial" panose="020B0604020202020204" pitchFamily="34" charset="0"/>
            </a:endParaRPr>
          </a:p>
        </p:txBody>
      </p:sp>
      <p:sp>
        <p:nvSpPr>
          <p:cNvPr id="6" name="Google Shape;171;p26">
            <a:extLst>
              <a:ext uri="{FF2B5EF4-FFF2-40B4-BE49-F238E27FC236}">
                <a16:creationId xmlns:a16="http://schemas.microsoft.com/office/drawing/2014/main" id="{AC81F6C3-0D3A-4640-AE96-489D024B4375}"/>
              </a:ext>
            </a:extLst>
          </p:cNvPr>
          <p:cNvSpPr txBox="1">
            <a:spLocks/>
          </p:cNvSpPr>
          <p:nvPr/>
        </p:nvSpPr>
        <p:spPr>
          <a:xfrm>
            <a:off x="685800" y="978589"/>
            <a:ext cx="84565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200" kern="0" dirty="0">
                <a:solidFill>
                  <a:srgbClr val="274E13"/>
                </a:solidFill>
                <a:latin typeface="+mn-lt"/>
              </a:rPr>
            </a:br>
            <a:endParaRPr lang="en-CA" sz="3200" b="0" kern="0" dirty="0">
              <a:solidFill>
                <a:srgbClr val="274E13"/>
              </a:solidFill>
              <a:latin typeface="+mn-lt"/>
            </a:endParaRPr>
          </a:p>
        </p:txBody>
      </p:sp>
      <p:sp>
        <p:nvSpPr>
          <p:cNvPr id="7" name="TextBox 6">
            <a:extLst>
              <a:ext uri="{FF2B5EF4-FFF2-40B4-BE49-F238E27FC236}">
                <a16:creationId xmlns:a16="http://schemas.microsoft.com/office/drawing/2014/main" id="{305F0054-5C79-4C2E-B026-1E9F3F4CE07F}"/>
              </a:ext>
            </a:extLst>
          </p:cNvPr>
          <p:cNvSpPr txBox="1"/>
          <p:nvPr/>
        </p:nvSpPr>
        <p:spPr>
          <a:xfrm>
            <a:off x="1680" y="1841242"/>
            <a:ext cx="9142320" cy="5102935"/>
          </a:xfrm>
          <a:prstGeom prst="rect">
            <a:avLst/>
          </a:prstGeom>
          <a:noFill/>
        </p:spPr>
        <p:txBody>
          <a:bodyPr wrap="square">
            <a:spAutoFit/>
          </a:bodyPr>
          <a:lstStyle/>
          <a:p>
            <a:pPr>
              <a:lnSpc>
                <a:spcPct val="80000"/>
              </a:lnSpc>
              <a:spcBef>
                <a:spcPct val="0"/>
              </a:spcBef>
              <a:buClr>
                <a:srgbClr val="000000"/>
              </a:buClr>
              <a:tabLst>
                <a:tab pos="228600" algn="ctr"/>
                <a:tab pos="685800" algn="l"/>
                <a:tab pos="2743200" algn="ctr"/>
                <a:tab pos="4114800" algn="ctr"/>
                <a:tab pos="5486400" algn="ctr"/>
                <a:tab pos="7264400" algn="ctr"/>
              </a:tabLst>
              <a:defRPr/>
            </a:pPr>
            <a:endParaRPr lang="en-US" sz="1200" kern="0" spc="150" dirty="0">
              <a:solidFill>
                <a:srgbClr val="274E13"/>
              </a:solidFill>
              <a:latin typeface="Arial" panose="020B0604020202020204" pitchFamily="34" charset="0"/>
              <a:cs typeface="Arial" panose="020B0604020202020204" pitchFamily="34" charset="0"/>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400" b="1" kern="0" spc="150" dirty="0">
                <a:solidFill>
                  <a:srgbClr val="274E13"/>
                </a:solidFill>
                <a:latin typeface="Arial" panose="020B0604020202020204" pitchFamily="34" charset="0"/>
                <a:cs typeface="Arial" panose="020B0604020202020204" pitchFamily="34" charset="0"/>
              </a:rPr>
              <a:t>Environmental/planet 一 </a:t>
            </a:r>
            <a:r>
              <a:rPr lang="en-US" sz="2400" kern="0" spc="150" dirty="0">
                <a:solidFill>
                  <a:srgbClr val="274E13"/>
                </a:solidFill>
                <a:latin typeface="Arial" panose="020B0604020202020204" pitchFamily="34" charset="0"/>
                <a:cs typeface="Arial" panose="020B0604020202020204" pitchFamily="34" charset="0"/>
              </a:rPr>
              <a:t>In business, reducing carbon footprints, waste, and water usage while maximizing energy efficiency can provide both environmental and financial benefits, and shows responsiveness to community opinion. According to Pew Research, 63% of Americans believe that climate change affects their local community.</a:t>
            </a: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400" kern="0" spc="150" dirty="0">
              <a:solidFill>
                <a:srgbClr val="274E13"/>
              </a:solidFill>
              <a:latin typeface="Arial" panose="020B0604020202020204" pitchFamily="34" charset="0"/>
              <a:cs typeface="Arial" panose="020B0604020202020204" pitchFamily="34" charset="0"/>
              <a:sym typeface="Arial"/>
            </a:endParaRPr>
          </a:p>
          <a:p>
            <a:pPr marL="342900" marR="0" lvl="0" indent="-342900" algn="l" defTabSz="914400" rtl="0" eaLnBrk="1" fontAlgn="auto" latinLnBrk="0" hangingPunct="1">
              <a:lnSpc>
                <a:spcPct val="80000"/>
              </a:lnSpc>
              <a:spcBef>
                <a:spcPct val="0"/>
              </a:spcBef>
              <a:spcAft>
                <a:spcPts val="0"/>
              </a:spcAft>
              <a:buClr>
                <a:srgbClr val="000000"/>
              </a:buClr>
              <a:buSzTx/>
              <a:buFont typeface="Wingdings" panose="05000000000000000000" pitchFamily="2" charset="2"/>
              <a:buChar char="§"/>
              <a:tabLst>
                <a:tab pos="228600" algn="ctr"/>
                <a:tab pos="685800" algn="l"/>
                <a:tab pos="2743200" algn="ctr"/>
                <a:tab pos="4114800" algn="ctr"/>
                <a:tab pos="5486400" algn="ctr"/>
                <a:tab pos="7264400" algn="ctr"/>
              </a:tabLst>
              <a:defRPr/>
            </a:pPr>
            <a:r>
              <a:rPr kumimoji="0" lang="en-US" sz="2400" b="1" i="0" u="none" strike="noStrike" kern="0" cap="none" spc="150" normalizeH="0" baseline="0" noProof="0" dirty="0">
                <a:ln>
                  <a:noFill/>
                </a:ln>
                <a:solidFill>
                  <a:srgbClr val="274E13"/>
                </a:solidFill>
                <a:effectLst/>
                <a:uLnTx/>
                <a:uFillTx/>
                <a:latin typeface="Arial" panose="020B0604020202020204" pitchFamily="34" charset="0"/>
                <a:ea typeface="+mn-ea"/>
                <a:cs typeface="Arial" panose="020B0604020202020204" pitchFamily="34" charset="0"/>
              </a:rPr>
              <a:t>Social 一 </a:t>
            </a:r>
            <a:r>
              <a:rPr kumimoji="0" lang="en-US" sz="2400" b="0" i="0" u="none" strike="noStrike" kern="0" cap="none" spc="150" normalizeH="0" baseline="0" noProof="0" dirty="0">
                <a:ln>
                  <a:noFill/>
                </a:ln>
                <a:solidFill>
                  <a:srgbClr val="274E13"/>
                </a:solidFill>
                <a:effectLst/>
                <a:uLnTx/>
                <a:uFillTx/>
                <a:latin typeface="Arial" panose="020B0604020202020204" pitchFamily="34" charset="0"/>
                <a:ea typeface="+mn-ea"/>
                <a:cs typeface="Arial" panose="020B0604020202020204" pitchFamily="34" charset="0"/>
              </a:rPr>
              <a:t>The social pillar of sustainability focuses on the interrelationship of systems and processes that support the creation of healthy and livable communities that can sustain themselves. In business, social sustainability initiatives often include promoting fair labor practices and wages; employee health, safety, wellness, and work-life balance; and diversity and equity.</a:t>
            </a:r>
          </a:p>
        </p:txBody>
      </p:sp>
    </p:spTree>
    <p:extLst>
      <p:ext uri="{BB962C8B-B14F-4D97-AF65-F5344CB8AC3E}">
        <p14:creationId xmlns:p14="http://schemas.microsoft.com/office/powerpoint/2010/main" val="235863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6" name="Google Shape;171;p26">
            <a:extLst>
              <a:ext uri="{FF2B5EF4-FFF2-40B4-BE49-F238E27FC236}">
                <a16:creationId xmlns:a16="http://schemas.microsoft.com/office/drawing/2014/main" id="{F7A52F9F-22CC-4781-B738-FFC11F3992DF}"/>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pic>
        <p:nvPicPr>
          <p:cNvPr id="1026" name="Picture 2" descr="a light bulb with a plant inside of it">
            <a:extLst>
              <a:ext uri="{FF2B5EF4-FFF2-40B4-BE49-F238E27FC236}">
                <a16:creationId xmlns:a16="http://schemas.microsoft.com/office/drawing/2014/main" id="{CE05435A-1230-4AC6-B8C3-477BBDBB4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868" y="978589"/>
            <a:ext cx="4637452" cy="58318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463A5E0-167C-4632-BBC1-6C18519DAB5F}"/>
              </a:ext>
            </a:extLst>
          </p:cNvPr>
          <p:cNvPicPr>
            <a:picLocks noChangeAspect="1"/>
          </p:cNvPicPr>
          <p:nvPr/>
        </p:nvPicPr>
        <p:blipFill>
          <a:blip r:embed="rId4"/>
          <a:stretch>
            <a:fillRect/>
          </a:stretch>
        </p:blipFill>
        <p:spPr>
          <a:xfrm>
            <a:off x="0" y="981698"/>
            <a:ext cx="4522388" cy="5852971"/>
          </a:xfrm>
          <a:prstGeom prst="rect">
            <a:avLst/>
          </a:prstGeom>
        </p:spPr>
      </p:pic>
      <p:sp>
        <p:nvSpPr>
          <p:cNvPr id="9" name="Google Shape;171;p26">
            <a:extLst>
              <a:ext uri="{FF2B5EF4-FFF2-40B4-BE49-F238E27FC236}">
                <a16:creationId xmlns:a16="http://schemas.microsoft.com/office/drawing/2014/main" id="{38CC6ABB-3AAD-4487-A18A-9ACD0E014BFB}"/>
              </a:ext>
            </a:extLst>
          </p:cNvPr>
          <p:cNvSpPr txBox="1">
            <a:spLocks/>
          </p:cNvSpPr>
          <p:nvPr/>
        </p:nvSpPr>
        <p:spPr>
          <a:xfrm>
            <a:off x="943134" y="1689902"/>
            <a:ext cx="7356959" cy="4040372"/>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3200" kern="0" dirty="0">
                <a:solidFill>
                  <a:srgbClr val="274E13"/>
                </a:solidFill>
                <a:latin typeface="Arial" panose="020B0604020202020204" pitchFamily="34" charset="0"/>
                <a:cs typeface="Arial" panose="020B0604020202020204" pitchFamily="34" charset="0"/>
              </a:rPr>
              <a:t>Sustainability, Sustainable Development and the Circular Economy</a:t>
            </a:r>
            <a:br>
              <a:rPr lang="en-US" sz="3200" kern="0" dirty="0">
                <a:solidFill>
                  <a:srgbClr val="274E13"/>
                </a:solidFill>
                <a:latin typeface="Arial" panose="020B0604020202020204" pitchFamily="34" charset="0"/>
                <a:cs typeface="Arial" panose="020B0604020202020204" pitchFamily="34" charset="0"/>
              </a:rPr>
            </a:br>
            <a:r>
              <a:rPr lang="en-US" sz="1800" b="0" kern="0" dirty="0">
                <a:solidFill>
                  <a:srgbClr val="274E13"/>
                </a:solidFill>
                <a:latin typeface="Arial" panose="020B0604020202020204" pitchFamily="34" charset="0"/>
                <a:cs typeface="Arial" panose="020B0604020202020204" pitchFamily="34" charset="0"/>
              </a:rPr>
              <a:t>●</a:t>
            </a:r>
            <a:br>
              <a:rPr lang="en-US" sz="3200" kern="0" dirty="0">
                <a:solidFill>
                  <a:srgbClr val="274E13"/>
                </a:solidFill>
                <a:latin typeface="Arial" panose="020B0604020202020204" pitchFamily="34" charset="0"/>
                <a:cs typeface="Arial" panose="020B0604020202020204" pitchFamily="34" charset="0"/>
              </a:rPr>
            </a:br>
            <a:r>
              <a:rPr lang="en-US" sz="3200" kern="0" dirty="0">
                <a:solidFill>
                  <a:srgbClr val="274E13"/>
                </a:solidFill>
                <a:latin typeface="Arial" panose="020B0604020202020204" pitchFamily="34" charset="0"/>
                <a:cs typeface="Arial" panose="020B0604020202020204" pitchFamily="34" charset="0"/>
              </a:rPr>
              <a:t>An Overview</a:t>
            </a:r>
            <a:br>
              <a:rPr lang="en-CA" sz="3600" kern="0" dirty="0">
                <a:solidFill>
                  <a:srgbClr val="274E13"/>
                </a:solidFill>
              </a:rPr>
            </a:br>
            <a:endParaRPr lang="en-CA" sz="3600" b="0" kern="0" dirty="0">
              <a:solidFill>
                <a:srgbClr val="274E1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nSpc>
                <a:spcPct val="100000"/>
              </a:lnSpc>
            </a:pPr>
            <a:endParaRPr lang="en-CA" sz="2500" b="0" kern="0" spc="150" dirty="0">
              <a:solidFill>
                <a:srgbClr val="274E13"/>
              </a:solidFill>
              <a:latin typeface="Arial" panose="020B0604020202020204" pitchFamily="34" charset="0"/>
              <a:ea typeface="+mn-ea"/>
              <a:cs typeface="Arial" panose="020B0604020202020204" pitchFamily="34" charset="0"/>
            </a:endParaRPr>
          </a:p>
        </p:txBody>
      </p:sp>
      <p:sp>
        <p:nvSpPr>
          <p:cNvPr id="6" name="Google Shape;171;p26">
            <a:extLst>
              <a:ext uri="{FF2B5EF4-FFF2-40B4-BE49-F238E27FC236}">
                <a16:creationId xmlns:a16="http://schemas.microsoft.com/office/drawing/2014/main" id="{AC81F6C3-0D3A-4640-AE96-489D024B4375}"/>
              </a:ext>
            </a:extLst>
          </p:cNvPr>
          <p:cNvSpPr txBox="1">
            <a:spLocks/>
          </p:cNvSpPr>
          <p:nvPr/>
        </p:nvSpPr>
        <p:spPr>
          <a:xfrm>
            <a:off x="685800" y="978589"/>
            <a:ext cx="84565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200" kern="0" dirty="0">
                <a:solidFill>
                  <a:srgbClr val="274E13"/>
                </a:solidFill>
                <a:latin typeface="+mn-lt"/>
              </a:rPr>
            </a:br>
            <a:endParaRPr lang="en-CA" sz="3200" b="0" kern="0" dirty="0">
              <a:solidFill>
                <a:srgbClr val="274E13"/>
              </a:solidFill>
              <a:latin typeface="+mn-lt"/>
            </a:endParaRPr>
          </a:p>
        </p:txBody>
      </p:sp>
      <p:sp>
        <p:nvSpPr>
          <p:cNvPr id="7" name="TextBox 6">
            <a:extLst>
              <a:ext uri="{FF2B5EF4-FFF2-40B4-BE49-F238E27FC236}">
                <a16:creationId xmlns:a16="http://schemas.microsoft.com/office/drawing/2014/main" id="{305F0054-5C79-4C2E-B026-1E9F3F4CE07F}"/>
              </a:ext>
            </a:extLst>
          </p:cNvPr>
          <p:cNvSpPr txBox="1"/>
          <p:nvPr/>
        </p:nvSpPr>
        <p:spPr>
          <a:xfrm>
            <a:off x="1680" y="1841242"/>
            <a:ext cx="5103720" cy="4869025"/>
          </a:xfrm>
          <a:prstGeom prst="rect">
            <a:avLst/>
          </a:prstGeom>
          <a:noFill/>
        </p:spPr>
        <p:txBody>
          <a:bodyPr wrap="square">
            <a:spAutoFit/>
          </a:bodyPr>
          <a:lstStyle/>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b="1" kern="0" spc="150" dirty="0">
              <a:solidFill>
                <a:srgbClr val="274E13"/>
              </a:solidFill>
              <a:latin typeface="Arial" panose="020B0604020202020204" pitchFamily="34" charset="0"/>
              <a:cs typeface="Arial" panose="020B0604020202020204" pitchFamily="34" charset="0"/>
              <a:sym typeface="Arial"/>
            </a:endParaRPr>
          </a:p>
          <a:p>
            <a:pPr marL="342900" marR="0" lvl="0" indent="-342900" algn="l" defTabSz="914400" rtl="0" eaLnBrk="1" fontAlgn="auto" latinLnBrk="0" hangingPunct="1">
              <a:lnSpc>
                <a:spcPct val="80000"/>
              </a:lnSpc>
              <a:spcBef>
                <a:spcPct val="0"/>
              </a:spcBef>
              <a:spcAft>
                <a:spcPts val="0"/>
              </a:spcAft>
              <a:buClr>
                <a:srgbClr val="000000"/>
              </a:buClr>
              <a:buSzTx/>
              <a:buFont typeface="Wingdings" panose="05000000000000000000" pitchFamily="2" charset="2"/>
              <a:buChar char="§"/>
              <a:tabLst>
                <a:tab pos="228600" algn="ctr"/>
                <a:tab pos="685800" algn="l"/>
                <a:tab pos="2743200" algn="ctr"/>
                <a:tab pos="4114800" algn="ctr"/>
                <a:tab pos="5486400" algn="ctr"/>
                <a:tab pos="7264400" algn="ctr"/>
              </a:tabLst>
              <a:defRPr/>
            </a:pPr>
            <a:r>
              <a:rPr kumimoji="0" lang="en-US" sz="2400" b="1" i="0" u="none" strike="noStrike" kern="0" cap="none" spc="150" normalizeH="0" baseline="0" noProof="0" dirty="0">
                <a:ln>
                  <a:noFill/>
                </a:ln>
                <a:solidFill>
                  <a:srgbClr val="274E13"/>
                </a:solidFill>
                <a:effectLst/>
                <a:uLnTx/>
                <a:uFillTx/>
                <a:latin typeface="Arial" panose="020B0604020202020204" pitchFamily="34" charset="0"/>
                <a:ea typeface="+mn-ea"/>
                <a:cs typeface="Arial" panose="020B0604020202020204" pitchFamily="34" charset="0"/>
                <a:sym typeface="Arial"/>
              </a:rPr>
              <a:t>Economic </a:t>
            </a:r>
            <a:r>
              <a:rPr kumimoji="0" lang="en-US" sz="2400" b="0" i="0" u="none" strike="noStrike" kern="0" cap="none" spc="150" normalizeH="0" baseline="0" noProof="0" dirty="0">
                <a:ln>
                  <a:noFill/>
                </a:ln>
                <a:solidFill>
                  <a:srgbClr val="274E13"/>
                </a:solidFill>
                <a:effectLst/>
                <a:uLnTx/>
                <a:uFillTx/>
                <a:latin typeface="Arial" panose="020B0604020202020204" pitchFamily="34" charset="0"/>
                <a:ea typeface="+mn-ea"/>
                <a:cs typeface="Arial" panose="020B0604020202020204" pitchFamily="34" charset="0"/>
                <a:sym typeface="Arial"/>
              </a:rPr>
              <a:t>一 This pillar centers on the idea of an efficient and responsible use of resources that leads to sustainability and long-term profitability. In business, profitability can equal longevity. In other words, transitioning to a sustainable business can improve a company’s chances of operating over the long term.</a:t>
            </a: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kern="0" spc="150" dirty="0">
              <a:solidFill>
                <a:srgbClr val="274E13"/>
              </a:solidFill>
              <a:latin typeface="Arial" panose="020B0604020202020204" pitchFamily="34" charset="0"/>
              <a:cs typeface="Arial" panose="020B0604020202020204" pitchFamily="34" charset="0"/>
              <a:sym typeface="Arial"/>
            </a:endParaRPr>
          </a:p>
        </p:txBody>
      </p:sp>
      <p:pic>
        <p:nvPicPr>
          <p:cNvPr id="2" name="Picture 1">
            <a:extLst>
              <a:ext uri="{FF2B5EF4-FFF2-40B4-BE49-F238E27FC236}">
                <a16:creationId xmlns:a16="http://schemas.microsoft.com/office/drawing/2014/main" id="{8C8F19EC-5220-402F-B7E8-0A51B2FF16AC}"/>
              </a:ext>
            </a:extLst>
          </p:cNvPr>
          <p:cNvPicPr>
            <a:picLocks noChangeAspect="1"/>
          </p:cNvPicPr>
          <p:nvPr/>
        </p:nvPicPr>
        <p:blipFill>
          <a:blip r:embed="rId3"/>
          <a:stretch>
            <a:fillRect/>
          </a:stretch>
        </p:blipFill>
        <p:spPr>
          <a:xfrm>
            <a:off x="5180760" y="1914525"/>
            <a:ext cx="3886200" cy="3886200"/>
          </a:xfrm>
          <a:prstGeom prst="rect">
            <a:avLst/>
          </a:prstGeom>
        </p:spPr>
      </p:pic>
    </p:spTree>
    <p:extLst>
      <p:ext uri="{BB962C8B-B14F-4D97-AF65-F5344CB8AC3E}">
        <p14:creationId xmlns:p14="http://schemas.microsoft.com/office/powerpoint/2010/main" val="122350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nSpc>
                <a:spcPct val="100000"/>
              </a:lnSpc>
            </a:pPr>
            <a:endParaRPr lang="en-CA" sz="2500" b="0" kern="0" spc="150" dirty="0">
              <a:solidFill>
                <a:srgbClr val="274E13"/>
              </a:solidFill>
              <a:latin typeface="Arial" panose="020B0604020202020204" pitchFamily="34" charset="0"/>
              <a:ea typeface="+mn-ea"/>
              <a:cs typeface="Arial" panose="020B0604020202020204" pitchFamily="34" charset="0"/>
            </a:endParaRPr>
          </a:p>
        </p:txBody>
      </p:sp>
      <p:sp>
        <p:nvSpPr>
          <p:cNvPr id="6" name="Google Shape;171;p26">
            <a:extLst>
              <a:ext uri="{FF2B5EF4-FFF2-40B4-BE49-F238E27FC236}">
                <a16:creationId xmlns:a16="http://schemas.microsoft.com/office/drawing/2014/main" id="{AC81F6C3-0D3A-4640-AE96-489D024B4375}"/>
              </a:ext>
            </a:extLst>
          </p:cNvPr>
          <p:cNvSpPr txBox="1">
            <a:spLocks/>
          </p:cNvSpPr>
          <p:nvPr/>
        </p:nvSpPr>
        <p:spPr>
          <a:xfrm>
            <a:off x="685800" y="978589"/>
            <a:ext cx="84565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200" kern="0" dirty="0">
                <a:solidFill>
                  <a:srgbClr val="274E13"/>
                </a:solidFill>
                <a:latin typeface="+mn-lt"/>
              </a:rPr>
            </a:br>
            <a:endParaRPr lang="en-CA" sz="3200" b="0" kern="0" dirty="0">
              <a:solidFill>
                <a:srgbClr val="274E13"/>
              </a:solidFill>
              <a:latin typeface="+mn-lt"/>
            </a:endParaRPr>
          </a:p>
        </p:txBody>
      </p:sp>
      <p:sp>
        <p:nvSpPr>
          <p:cNvPr id="7" name="TextBox 6">
            <a:extLst>
              <a:ext uri="{FF2B5EF4-FFF2-40B4-BE49-F238E27FC236}">
                <a16:creationId xmlns:a16="http://schemas.microsoft.com/office/drawing/2014/main" id="{305F0054-5C79-4C2E-B026-1E9F3F4CE07F}"/>
              </a:ext>
            </a:extLst>
          </p:cNvPr>
          <p:cNvSpPr txBox="1"/>
          <p:nvPr/>
        </p:nvSpPr>
        <p:spPr>
          <a:xfrm>
            <a:off x="1680" y="1841242"/>
            <a:ext cx="5865720" cy="5016758"/>
          </a:xfrm>
          <a:prstGeom prst="rect">
            <a:avLst/>
          </a:prstGeom>
          <a:noFill/>
        </p:spPr>
        <p:txBody>
          <a:bodyPr wrap="square">
            <a:spAutoFit/>
          </a:bodyPr>
          <a:lstStyle/>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endParaRPr lang="en-US" sz="2500" b="1" kern="0" spc="150" dirty="0">
              <a:solidFill>
                <a:srgbClr val="274E13"/>
              </a:solidFill>
              <a:latin typeface="Arial" panose="020B0604020202020204" pitchFamily="34" charset="0"/>
              <a:cs typeface="Arial" panose="020B0604020202020204" pitchFamily="34" charset="0"/>
              <a:sym typeface="Arial"/>
            </a:endParaRPr>
          </a:p>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400" kern="0" spc="150" dirty="0">
                <a:solidFill>
                  <a:srgbClr val="274E13"/>
                </a:solidFill>
                <a:latin typeface="Arial" panose="020B0604020202020204" pitchFamily="34" charset="0"/>
                <a:cs typeface="Arial" panose="020B0604020202020204" pitchFamily="34" charset="0"/>
                <a:sym typeface="Arial"/>
              </a:rPr>
              <a:t>Integrating sustainability and sustainable development is fundamental to designing effective short- and long-term strategies. Sustainability professionals can apply their understanding of these pillars to specific issues, such as problems related to climate change or biodiversity. They can also help organizations align themselves with the United Nations sustainable development goals (SDGs), 17 interconnected goals focused on creating a more sustainable future for all.</a:t>
            </a:r>
          </a:p>
        </p:txBody>
      </p:sp>
      <p:pic>
        <p:nvPicPr>
          <p:cNvPr id="3" name="Picture 2">
            <a:extLst>
              <a:ext uri="{FF2B5EF4-FFF2-40B4-BE49-F238E27FC236}">
                <a16:creationId xmlns:a16="http://schemas.microsoft.com/office/drawing/2014/main" id="{D6D43DE2-5AE6-4CDA-96F4-51DD71C1B8F8}"/>
              </a:ext>
            </a:extLst>
          </p:cNvPr>
          <p:cNvPicPr>
            <a:picLocks noChangeAspect="1"/>
          </p:cNvPicPr>
          <p:nvPr/>
        </p:nvPicPr>
        <p:blipFill>
          <a:blip r:embed="rId3"/>
          <a:stretch>
            <a:fillRect/>
          </a:stretch>
        </p:blipFill>
        <p:spPr>
          <a:xfrm>
            <a:off x="5789520" y="2523910"/>
            <a:ext cx="3352800" cy="3352800"/>
          </a:xfrm>
          <a:prstGeom prst="rect">
            <a:avLst/>
          </a:prstGeom>
        </p:spPr>
      </p:pic>
    </p:spTree>
    <p:extLst>
      <p:ext uri="{BB962C8B-B14F-4D97-AF65-F5344CB8AC3E}">
        <p14:creationId xmlns:p14="http://schemas.microsoft.com/office/powerpoint/2010/main" val="404022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71;p26">
            <a:extLst>
              <a:ext uri="{FF2B5EF4-FFF2-40B4-BE49-F238E27FC236}">
                <a16:creationId xmlns:a16="http://schemas.microsoft.com/office/drawing/2014/main" id="{0B1BFAD8-0C9F-4C26-A8A6-28648735885F}"/>
              </a:ext>
            </a:extLst>
          </p:cNvPr>
          <p:cNvSpPr txBox="1">
            <a:spLocks/>
          </p:cNvSpPr>
          <p:nvPr/>
        </p:nvSpPr>
        <p:spPr>
          <a:xfrm>
            <a:off x="-18278"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lang="en-CA" sz="3000" dirty="0">
                <a:solidFill>
                  <a:schemeClr val="accent1">
                    <a:lumMod val="25000"/>
                  </a:schemeClr>
                </a:solidFill>
                <a:latin typeface="+mn-lt"/>
              </a:rPr>
              <a:t>Technology and Contemporary Environment</a:t>
            </a:r>
            <a:br>
              <a:rPr lang="en-CA" sz="3600" dirty="0"/>
            </a:br>
            <a:endParaRPr lang="en-CA" sz="3600" b="0" dirty="0"/>
          </a:p>
        </p:txBody>
      </p:sp>
      <p:pic>
        <p:nvPicPr>
          <p:cNvPr id="6" name="Picture 5">
            <a:extLst>
              <a:ext uri="{FF2B5EF4-FFF2-40B4-BE49-F238E27FC236}">
                <a16:creationId xmlns:a16="http://schemas.microsoft.com/office/drawing/2014/main" id="{00E4AC54-CDE4-48BD-8E8D-15C1300289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619304"/>
            <a:ext cx="4399642" cy="3959678"/>
          </a:xfrm>
          <a:prstGeom prst="rect">
            <a:avLst/>
          </a:prstGeom>
        </p:spPr>
      </p:pic>
      <p:sp>
        <p:nvSpPr>
          <p:cNvPr id="7" name="TextBox 6">
            <a:extLst>
              <a:ext uri="{FF2B5EF4-FFF2-40B4-BE49-F238E27FC236}">
                <a16:creationId xmlns:a16="http://schemas.microsoft.com/office/drawing/2014/main" id="{118A4FED-6DD5-4883-9D3C-6B32794C715E}"/>
              </a:ext>
            </a:extLst>
          </p:cNvPr>
          <p:cNvSpPr txBox="1"/>
          <p:nvPr/>
        </p:nvSpPr>
        <p:spPr>
          <a:xfrm>
            <a:off x="152400" y="1632451"/>
            <a:ext cx="4572000" cy="3933384"/>
          </a:xfrm>
          <a:prstGeom prst="rect">
            <a:avLst/>
          </a:prstGeom>
          <a:noFill/>
        </p:spPr>
        <p:txBody>
          <a:bodyPr wrap="square">
            <a:spAutoFit/>
          </a:bodyPr>
          <a:lstStyle/>
          <a:p>
            <a:pPr marL="342900" indent="-342900">
              <a:lnSpc>
                <a:spcPct val="80000"/>
              </a:lnSpc>
              <a:spcBef>
                <a:spcPct val="0"/>
              </a:spcBef>
              <a:buClr>
                <a:srgbClr val="000000"/>
              </a:buClr>
              <a:buFont typeface="Wingdings" panose="05000000000000000000" pitchFamily="2" charset="2"/>
              <a:buChar char="§"/>
              <a:tabLst>
                <a:tab pos="228600" algn="ctr"/>
                <a:tab pos="685800" algn="l"/>
                <a:tab pos="2743200" algn="ctr"/>
                <a:tab pos="4114800" algn="ctr"/>
                <a:tab pos="5486400" algn="ctr"/>
                <a:tab pos="7264400" algn="ctr"/>
              </a:tabLst>
              <a:defRPr/>
            </a:pPr>
            <a:r>
              <a:rPr lang="en-US" sz="2400" kern="0" spc="150" dirty="0">
                <a:solidFill>
                  <a:srgbClr val="274E13"/>
                </a:solidFill>
                <a:latin typeface="Arial" panose="020B0604020202020204" pitchFamily="34" charset="0"/>
                <a:cs typeface="Arial" panose="020B0604020202020204" pitchFamily="34" charset="0"/>
                <a:sym typeface="Arial"/>
              </a:rPr>
              <a:t>The pillars of sustainability are often visualized as a Venn diagram, where the three pillars, represented as a circle, </a:t>
            </a:r>
            <a:r>
              <a:rPr lang="en-US" sz="2400" b="1" kern="0" spc="150" dirty="0">
                <a:solidFill>
                  <a:srgbClr val="274E13"/>
                </a:solidFill>
                <a:latin typeface="Arial" panose="020B0604020202020204" pitchFamily="34" charset="0"/>
                <a:cs typeface="Arial" panose="020B0604020202020204" pitchFamily="34" charset="0"/>
                <a:sym typeface="Arial"/>
              </a:rPr>
              <a:t>intersect to share a common center 一 the area of sustainability. </a:t>
            </a:r>
            <a:r>
              <a:rPr lang="en-US" sz="2400" kern="0" spc="150" dirty="0">
                <a:solidFill>
                  <a:srgbClr val="274E13"/>
                </a:solidFill>
                <a:latin typeface="Arial" panose="020B0604020202020204" pitchFamily="34" charset="0"/>
                <a:cs typeface="Arial" panose="020B0604020202020204" pitchFamily="34" charset="0"/>
                <a:sym typeface="Arial"/>
              </a:rPr>
              <a:t>This visual illustrates that sustainability can only be achieved when all three pillars are addressed together.</a:t>
            </a:r>
          </a:p>
        </p:txBody>
      </p:sp>
    </p:spTree>
    <p:extLst>
      <p:ext uri="{BB962C8B-B14F-4D97-AF65-F5344CB8AC3E}">
        <p14:creationId xmlns:p14="http://schemas.microsoft.com/office/powerpoint/2010/main" val="4100042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C181804-5545-4D2A-A09F-1CC8A02361C6}"/>
              </a:ext>
            </a:extLst>
          </p:cNvPr>
          <p:cNvSpPr txBox="1"/>
          <p:nvPr/>
        </p:nvSpPr>
        <p:spPr>
          <a:xfrm>
            <a:off x="30843" y="6172200"/>
            <a:ext cx="9113156" cy="646331"/>
          </a:xfrm>
          <a:prstGeom prst="rect">
            <a:avLst/>
          </a:prstGeom>
          <a:solidFill>
            <a:schemeClr val="accent1">
              <a:lumMod val="90000"/>
            </a:schemeClr>
          </a:solidFill>
        </p:spPr>
        <p:txBody>
          <a:bodyPr wrap="square">
            <a:spAutoFit/>
          </a:bodyPr>
          <a:lstStyle/>
          <a:p>
            <a:pPr algn="ctr"/>
            <a:r>
              <a:rPr lang="en-US" b="1" i="0" dirty="0">
                <a:solidFill>
                  <a:schemeClr val="accent1">
                    <a:lumMod val="25000"/>
                  </a:schemeClr>
                </a:solidFill>
                <a:effectLst/>
              </a:rPr>
              <a:t>Netflix + Sustainability - Net Zero By the End of 2022</a:t>
            </a:r>
          </a:p>
          <a:p>
            <a:pPr algn="ctr"/>
            <a:r>
              <a:rPr lang="en-CA" dirty="0">
                <a:solidFill>
                  <a:schemeClr val="accent1">
                    <a:lumMod val="25000"/>
                  </a:schemeClr>
                </a:solidFill>
              </a:rPr>
              <a:t>https://www.youtube.com/watch?v=2NqjkgNsJLw</a:t>
            </a:r>
          </a:p>
        </p:txBody>
      </p:sp>
      <p:sp>
        <p:nvSpPr>
          <p:cNvPr id="12" name="Google Shape;171;p26">
            <a:extLst>
              <a:ext uri="{FF2B5EF4-FFF2-40B4-BE49-F238E27FC236}">
                <a16:creationId xmlns:a16="http://schemas.microsoft.com/office/drawing/2014/main" id="{0B1BFAD8-0C9F-4C26-A8A6-28648735885F}"/>
              </a:ext>
            </a:extLst>
          </p:cNvPr>
          <p:cNvSpPr txBox="1">
            <a:spLocks/>
          </p:cNvSpPr>
          <p:nvPr/>
        </p:nvSpPr>
        <p:spPr>
          <a:xfrm>
            <a:off x="-18278"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dirty="0"/>
            </a:br>
            <a:endParaRPr lang="en-CA" sz="3600" b="0" dirty="0"/>
          </a:p>
        </p:txBody>
      </p:sp>
      <p:pic>
        <p:nvPicPr>
          <p:cNvPr id="2050" name="Picture 2" descr="What is Sustainable Development: Goals, Importance and Examples - Conserve  Energy Future">
            <a:extLst>
              <a:ext uri="{FF2B5EF4-FFF2-40B4-BE49-F238E27FC236}">
                <a16:creationId xmlns:a16="http://schemas.microsoft.com/office/drawing/2014/main" id="{C762E7BA-225B-4D24-A67D-A567F146E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78589"/>
            <a:ext cx="7884312" cy="518276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153C5EB0-B5CD-4160-9F08-734F55779709}"/>
              </a:ext>
            </a:extLst>
          </p:cNvPr>
          <p:cNvSpPr txBox="1">
            <a:spLocks/>
          </p:cNvSpPr>
          <p:nvPr/>
        </p:nvSpPr>
        <p:spPr>
          <a:xfrm>
            <a:off x="0" y="2763209"/>
            <a:ext cx="9143999" cy="104679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kern="0" dirty="0">
                <a:latin typeface="+mn-lt"/>
                <a:cs typeface="Arial" panose="020B0604020202020204" pitchFamily="34" charset="0"/>
              </a:rPr>
              <a:t>Sustainability and Sustainable Development</a:t>
            </a:r>
          </a:p>
        </p:txBody>
      </p:sp>
    </p:spTree>
    <p:extLst>
      <p:ext uri="{BB962C8B-B14F-4D97-AF65-F5344CB8AC3E}">
        <p14:creationId xmlns:p14="http://schemas.microsoft.com/office/powerpoint/2010/main" val="3193158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B3B7347A-4D85-4F21-B0CA-D657A2B425EA}"/>
              </a:ext>
            </a:extLst>
          </p:cNvPr>
          <p:cNvSpPr txBox="1"/>
          <p:nvPr/>
        </p:nvSpPr>
        <p:spPr>
          <a:xfrm>
            <a:off x="24502" y="986365"/>
            <a:ext cx="9142320" cy="4672048"/>
          </a:xfrm>
          <a:prstGeom prst="rect">
            <a:avLst/>
          </a:prstGeom>
          <a:noFill/>
        </p:spPr>
        <p:txBody>
          <a:bodyPr wrap="square">
            <a:spAutoFit/>
          </a:bodyPr>
          <a:lstStyle/>
          <a:p>
            <a:pPr>
              <a:lnSpc>
                <a:spcPct val="80000"/>
              </a:lnSpc>
              <a:spcBef>
                <a:spcPct val="0"/>
              </a:spcBef>
              <a:buClr>
                <a:srgbClr val="000000"/>
              </a:buClr>
              <a:tabLst>
                <a:tab pos="228600" algn="ctr"/>
                <a:tab pos="685800" algn="l"/>
                <a:tab pos="2743200" algn="ctr"/>
                <a:tab pos="4114800" algn="ctr"/>
                <a:tab pos="5486400" algn="ctr"/>
                <a:tab pos="7264400" algn="ctr"/>
              </a:tabLst>
              <a:defRPr/>
            </a:pPr>
            <a:endParaRPr lang="en-US" sz="1200" kern="0" spc="150" dirty="0">
              <a:solidFill>
                <a:srgbClr val="274E13"/>
              </a:solidFill>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Sustainable development aims to achieve a  triple bottom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The Millennium Development Goals: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1. Eradicate extreme poverty and hunger.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2. Achieve universal primary education.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3. Promote gender equality and empower women.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4. Reduce child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5. Improve maternal health.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6. Combat HIV/AIDS, malaria, and other diseases.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7. Ensure environmental sustainability.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8. Develop a global partnership for development.</a:t>
            </a:r>
          </a:p>
        </p:txBody>
      </p:sp>
    </p:spTree>
    <p:extLst>
      <p:ext uri="{BB962C8B-B14F-4D97-AF65-F5344CB8AC3E}">
        <p14:creationId xmlns:p14="http://schemas.microsoft.com/office/powerpoint/2010/main" val="2210799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endParaRPr kumimoji="0" lang="en-CA" sz="3600" i="0" u="none" strike="noStrike" kern="0" cap="none" spc="0" normalizeH="0" baseline="0" noProof="0" dirty="0">
              <a:ln>
                <a:noFill/>
              </a:ln>
              <a:solidFill>
                <a:srgbClr val="274E13"/>
              </a:solidFill>
              <a:effectLst/>
              <a:uLnTx/>
              <a:uFillTx/>
              <a:latin typeface="Arial"/>
              <a:ea typeface="+mn-ea"/>
              <a:cs typeface="+mn-cs"/>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1800" b="0" kern="0" dirty="0">
                <a:solidFill>
                  <a:srgbClr val="274E13"/>
                </a:solidFill>
                <a:latin typeface="+mn-lt"/>
              </a:rPr>
              <a:t>A Look at the Sustainable Development Goals</a:t>
            </a:r>
          </a:p>
          <a:p>
            <a:pPr algn="ctr"/>
            <a:r>
              <a:rPr lang="en-CA" sz="1800" b="0" kern="0" dirty="0">
                <a:solidFill>
                  <a:srgbClr val="274E13"/>
                </a:solidFill>
                <a:latin typeface="+mn-lt"/>
              </a:rPr>
              <a:t>https://www.youtube.com/watch?v=5G0ndS3uRdo</a:t>
            </a:r>
          </a:p>
        </p:txBody>
      </p:sp>
      <p:pic>
        <p:nvPicPr>
          <p:cNvPr id="3" name="Picture 2">
            <a:extLst>
              <a:ext uri="{FF2B5EF4-FFF2-40B4-BE49-F238E27FC236}">
                <a16:creationId xmlns:a16="http://schemas.microsoft.com/office/drawing/2014/main" id="{A1CDB419-1840-4544-BE51-FD0E951BC08C}"/>
              </a:ext>
            </a:extLst>
          </p:cNvPr>
          <p:cNvPicPr>
            <a:picLocks noChangeAspect="1"/>
          </p:cNvPicPr>
          <p:nvPr/>
        </p:nvPicPr>
        <p:blipFill>
          <a:blip r:embed="rId3"/>
          <a:stretch>
            <a:fillRect/>
          </a:stretch>
        </p:blipFill>
        <p:spPr>
          <a:xfrm>
            <a:off x="762000" y="978590"/>
            <a:ext cx="7711197" cy="4919250"/>
          </a:xfrm>
          <a:prstGeom prst="rect">
            <a:avLst/>
          </a:prstGeom>
        </p:spPr>
      </p:pic>
      <p:sp>
        <p:nvSpPr>
          <p:cNvPr id="8" name="Google Shape;171;p26">
            <a:extLst>
              <a:ext uri="{FF2B5EF4-FFF2-40B4-BE49-F238E27FC236}">
                <a16:creationId xmlns:a16="http://schemas.microsoft.com/office/drawing/2014/main" id="{A548F154-D947-4BB6-B3C7-8A43F89DDD2D}"/>
              </a:ext>
            </a:extLst>
          </p:cNvPr>
          <p:cNvSpPr txBox="1">
            <a:spLocks/>
          </p:cNvSpPr>
          <p:nvPr/>
        </p:nvSpPr>
        <p:spPr>
          <a:xfrm>
            <a:off x="0" y="3124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Strategies for</a:t>
            </a:r>
          </a:p>
          <a:p>
            <a:pPr algn="ctr"/>
            <a:r>
              <a:rPr lang="en-CA" sz="3000" kern="0" dirty="0">
                <a:solidFill>
                  <a:srgbClr val="274E13"/>
                </a:solidFill>
                <a:latin typeface="+mn-lt"/>
              </a:rPr>
              <a:t>Sustainability and Sustainable Development</a:t>
            </a:r>
            <a:endParaRPr lang="en-CA" sz="3000" b="0" kern="0" dirty="0">
              <a:solidFill>
                <a:srgbClr val="274E13"/>
              </a:solidFill>
              <a:latin typeface="+mn-lt"/>
            </a:endParaRPr>
          </a:p>
        </p:txBody>
      </p:sp>
    </p:spTree>
    <p:extLst>
      <p:ext uri="{BB962C8B-B14F-4D97-AF65-F5344CB8AC3E}">
        <p14:creationId xmlns:p14="http://schemas.microsoft.com/office/powerpoint/2010/main" val="3128441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B3B7347A-4D85-4F21-B0CA-D657A2B425EA}"/>
              </a:ext>
            </a:extLst>
          </p:cNvPr>
          <p:cNvSpPr txBox="1"/>
          <p:nvPr/>
        </p:nvSpPr>
        <p:spPr>
          <a:xfrm>
            <a:off x="1680" y="1835840"/>
            <a:ext cx="9142320" cy="5039841"/>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0"/>
              </a:spcBef>
              <a:spcAft>
                <a:spcPct val="0"/>
              </a:spcAft>
              <a:buClr>
                <a:srgbClr val="006600"/>
              </a:buClr>
              <a:buSzTx/>
              <a:buFont typeface="Wingdings" panose="05000000000000000000" pitchFamily="2" charset="2"/>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Although progress was made, some goals saw more progress than others:</a:t>
            </a:r>
          </a:p>
          <a:p>
            <a:pPr marL="342900" marR="0" lvl="0" indent="-342900" algn="l" defTabSz="914400" rtl="0" eaLnBrk="1" fontAlgn="base" latinLnBrk="0" hangingPunct="1">
              <a:lnSpc>
                <a:spcPct val="100000"/>
              </a:lnSpc>
              <a:spcBef>
                <a:spcPct val="0"/>
              </a:spcBef>
              <a:spcAft>
                <a:spcPct val="0"/>
              </a:spcAft>
              <a:buClr>
                <a:srgbClr val="006600"/>
              </a:buClr>
              <a:buSzTx/>
              <a:buFont typeface="Wingdings" panose="05000000000000000000" pitchFamily="2" charset="2"/>
              <a:buChar char="§"/>
              <a:tabLst/>
              <a:defRPr/>
            </a:pPr>
            <a:endPar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endParaRPr>
          </a:p>
          <a:p>
            <a:pPr marL="800100" marR="0" lvl="1" indent="-342900" defTabSz="914400" rtl="0" eaLnBrk="0" fontAlgn="base" latinLnBrk="0" hangingPunct="0">
              <a:lnSpc>
                <a:spcPct val="100000"/>
              </a:lnSpc>
              <a:spcBef>
                <a:spcPct val="0"/>
              </a:spcBef>
              <a:spcAft>
                <a:spcPct val="0"/>
              </a:spcAft>
              <a:buClr>
                <a:schemeClr val="accent1">
                  <a:lumMod val="25000"/>
                </a:schemeClr>
              </a:buClr>
              <a:buSzTx/>
              <a:buFont typeface="Arial" panose="020B0604020202020204" pitchFamily="34" charset="0"/>
              <a:buChar char="•"/>
              <a:tabLst/>
              <a:defRPr/>
            </a:pPr>
            <a:r>
              <a:rPr kumimoji="0" lang="en-US" alt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Environmental degradation </a:t>
            </a: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is a major barrier to achieving the Millennium Development Goals.</a:t>
            </a:r>
          </a:p>
          <a:p>
            <a:pPr marL="800100" marR="0" lvl="1" indent="-342900" defTabSz="914400" rtl="0" eaLnBrk="0" fontAlgn="base" latinLnBrk="0" hangingPunct="0">
              <a:lnSpc>
                <a:spcPct val="100000"/>
              </a:lnSpc>
              <a:spcBef>
                <a:spcPct val="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Investing in environmental assets and management is </a:t>
            </a:r>
            <a:r>
              <a:rPr kumimoji="0" lang="en-US" alt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vital to relieving poverty, hunger, and disease.</a:t>
            </a:r>
          </a:p>
          <a:p>
            <a:pPr marL="800100" marR="0" lvl="1" indent="-342900" defTabSz="914400" rtl="0" eaLnBrk="0" fontAlgn="base" latinLnBrk="0" hangingPunct="0">
              <a:lnSpc>
                <a:spcPct val="90000"/>
              </a:lnSpc>
              <a:spcBef>
                <a:spcPct val="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Forests are disappearing at an alarming rate.</a:t>
            </a:r>
          </a:p>
          <a:p>
            <a:pPr marL="800100" marR="0" lvl="1" indent="-342900" defTabSz="914400" rtl="0" eaLnBrk="0" fontAlgn="base" latinLnBrk="0" hangingPunct="0">
              <a:lnSpc>
                <a:spcPct val="90000"/>
              </a:lnSpc>
              <a:spcBef>
                <a:spcPct val="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Global </a:t>
            </a:r>
            <a:r>
              <a:rPr kumimoji="0" lang="en-US" alt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emissions of carbon dioxide </a:t>
            </a: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have increased.</a:t>
            </a:r>
          </a:p>
          <a:p>
            <a:pPr marL="800100" marR="0" lvl="1" indent="-342900" defTabSz="914400" rtl="0" eaLnBrk="0" fontAlgn="base" latinLnBrk="0" hangingPunct="0">
              <a:lnSpc>
                <a:spcPct val="90000"/>
              </a:lnSpc>
              <a:spcBef>
                <a:spcPct val="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The targeted reduction in the </a:t>
            </a:r>
            <a:r>
              <a:rPr kumimoji="0" lang="en-US" alt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rate of biodiversity and ecosystem loss </a:t>
            </a: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has not been achieved.</a:t>
            </a:r>
          </a:p>
          <a:p>
            <a:pPr marL="800100" marR="0" lvl="1" indent="-342900" defTabSz="914400" rtl="0" eaLnBrk="0" fontAlgn="base" latinLnBrk="0" hangingPunct="0">
              <a:lnSpc>
                <a:spcPct val="90000"/>
              </a:lnSpc>
              <a:spcBef>
                <a:spcPct val="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Progress has been made in </a:t>
            </a:r>
            <a:r>
              <a:rPr kumimoji="0" lang="en-US" alt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reducing ozone-depleting substances</a:t>
            </a:r>
            <a:r>
              <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 and in making improved water sources </a:t>
            </a:r>
            <a:r>
              <a:rPr kumimoji="0" lang="en-CA"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rPr>
              <a:t>more available.</a:t>
            </a:r>
            <a:endParaRPr kumimoji="0" lang="en-US" alt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endParaRPr>
          </a:p>
        </p:txBody>
      </p:sp>
      <p:sp>
        <p:nvSpPr>
          <p:cNvPr id="8" name="Google Shape;171;p26">
            <a:extLst>
              <a:ext uri="{FF2B5EF4-FFF2-40B4-BE49-F238E27FC236}">
                <a16:creationId xmlns:a16="http://schemas.microsoft.com/office/drawing/2014/main" id="{D9B09D4B-DD4A-4337-8473-991AB88DDF86}"/>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2800" kern="0" dirty="0">
                <a:latin typeface="Arial Nova" panose="020B0504020202020204" pitchFamily="34" charset="0"/>
                <a:cs typeface="Arial" panose="020B0604020202020204" pitchFamily="34" charset="0"/>
              </a:rPr>
              <a:t>Sustainability and Sustainable Development</a:t>
            </a:r>
            <a:endParaRPr lang="en-CA" sz="2800" b="0" kern="0" dirty="0">
              <a:solidFill>
                <a:srgbClr val="274E13"/>
              </a:solidFill>
              <a:latin typeface="+mj-lt"/>
            </a:endParaRPr>
          </a:p>
        </p:txBody>
      </p:sp>
    </p:spTree>
    <p:extLst>
      <p:ext uri="{BB962C8B-B14F-4D97-AF65-F5344CB8AC3E}">
        <p14:creationId xmlns:p14="http://schemas.microsoft.com/office/powerpoint/2010/main" val="815633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9" name="TextBox 8">
            <a:extLst>
              <a:ext uri="{FF2B5EF4-FFF2-40B4-BE49-F238E27FC236}">
                <a16:creationId xmlns:a16="http://schemas.microsoft.com/office/drawing/2014/main" id="{4E1D861B-56FD-4866-B953-9BFB8D056B75}"/>
              </a:ext>
            </a:extLst>
          </p:cNvPr>
          <p:cNvSpPr txBox="1"/>
          <p:nvPr/>
        </p:nvSpPr>
        <p:spPr>
          <a:xfrm>
            <a:off x="0" y="1835840"/>
            <a:ext cx="9142319" cy="48936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Environmental protection can enhance economic opportunity</a:t>
            </a:r>
            <a:endParaRPr kumimoji="0" lang="en-US" sz="2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Achieving sustainable development goals as a global community </a:t>
            </a:r>
            <a:r>
              <a:rPr kumimoji="0" lang="en-US" sz="22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requires adopting integrated approaches</a:t>
            </a:r>
            <a:r>
              <a:rPr kumimoji="0" lang="en-US" sz="2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 finding new synergies, developing new technologies, and sometimes just thinking differently.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4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For example, </a:t>
            </a:r>
            <a:r>
              <a:rPr kumimoji="0" lang="en-US" sz="22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reducing resource consumption </a:t>
            </a:r>
            <a:r>
              <a:rPr kumimoji="0" lang="en-US" sz="2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and </a:t>
            </a:r>
            <a:r>
              <a:rPr kumimoji="0" lang="en-US" sz="22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waste</a:t>
            </a:r>
            <a:r>
              <a:rPr kumimoji="0" lang="en-US" sz="2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 isn’t just a way to meet an environmental goal; it often saves money, too, as many businesses, municipalities, colleges, and universities discover when they embark on sustainability initiatives. Sometimes savings accrue immediately, and other times an </a:t>
            </a:r>
            <a:r>
              <a:rPr kumimoji="0" lang="en-US" sz="22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upfront investment brings long-term savings</a:t>
            </a:r>
            <a:r>
              <a:rPr kumimoji="0" lang="en-US" sz="2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a:t>
            </a:r>
          </a:p>
        </p:txBody>
      </p:sp>
      <p:sp>
        <p:nvSpPr>
          <p:cNvPr id="8" name="Google Shape;171;p26">
            <a:extLst>
              <a:ext uri="{FF2B5EF4-FFF2-40B4-BE49-F238E27FC236}">
                <a16:creationId xmlns:a16="http://schemas.microsoft.com/office/drawing/2014/main" id="{59985BC2-690C-4F9B-A583-75A5AAE10C68}"/>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2768034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9" name="TextBox 8">
            <a:extLst>
              <a:ext uri="{FF2B5EF4-FFF2-40B4-BE49-F238E27FC236}">
                <a16:creationId xmlns:a16="http://schemas.microsoft.com/office/drawing/2014/main" id="{4E1D861B-56FD-4866-B953-9BFB8D056B75}"/>
              </a:ext>
            </a:extLst>
          </p:cNvPr>
          <p:cNvSpPr txBox="1"/>
          <p:nvPr/>
        </p:nvSpPr>
        <p:spPr>
          <a:xfrm>
            <a:off x="0" y="1835840"/>
            <a:ext cx="6096000" cy="48320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Environmental protection can enhance economic opportunity (cont’d)</a:t>
            </a:r>
            <a:endParaRPr kumimoji="0" lang="en-US" sz="2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2200" b="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200" i="0" u="none" strike="noStrike" kern="1200" cap="none" spc="0" normalizeH="0" baseline="0" noProof="0" dirty="0">
                <a:ln>
                  <a:noFill/>
                </a:ln>
                <a:solidFill>
                  <a:schemeClr val="accent1">
                    <a:lumMod val="25000"/>
                  </a:schemeClr>
                </a:solidFill>
                <a:effectLst/>
                <a:uLnTx/>
                <a:uFillTx/>
                <a:ea typeface="+mn-ea"/>
                <a:cs typeface="+mn-cs"/>
              </a:rPr>
              <a:t>Reducing consumption and waste saves money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200" i="0" u="none" strike="noStrike" kern="1200" cap="none" spc="0" normalizeH="0" baseline="0" noProof="0" dirty="0">
                <a:ln>
                  <a:noFill/>
                </a:ln>
                <a:solidFill>
                  <a:schemeClr val="accent1">
                    <a:lumMod val="25000"/>
                  </a:schemeClr>
                </a:solidFill>
                <a:effectLst/>
                <a:uLnTx/>
                <a:uFillTx/>
                <a:ea typeface="+mn-ea"/>
                <a:cs typeface="+mn-cs"/>
              </a:rPr>
              <a:t>Provides new types of employment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200" i="0" u="none" strike="noStrike" kern="1200" cap="none" spc="0" normalizeH="0" baseline="0" noProof="0" dirty="0">
                <a:ln>
                  <a:noFill/>
                </a:ln>
                <a:solidFill>
                  <a:schemeClr val="accent1">
                    <a:lumMod val="25000"/>
                  </a:schemeClr>
                </a:solidFill>
                <a:effectLst/>
                <a:uLnTx/>
                <a:uFillTx/>
                <a:ea typeface="+mn-ea"/>
                <a:cs typeface="+mn-cs"/>
              </a:rPr>
              <a:t>Logging of old-growth forest vs. protection for the northern spotted owl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200" i="0" u="none" strike="noStrike" kern="1200" cap="none" spc="0" normalizeH="0" baseline="0" noProof="0" dirty="0">
                <a:ln>
                  <a:noFill/>
                </a:ln>
                <a:solidFill>
                  <a:schemeClr val="accent1">
                    <a:lumMod val="25000"/>
                  </a:schemeClr>
                </a:solidFill>
                <a:effectLst/>
                <a:uLnTx/>
                <a:uFillTx/>
                <a:ea typeface="+mn-ea"/>
                <a:cs typeface="+mn-cs"/>
              </a:rPr>
              <a:t>Cost local loggers their jobs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200" i="0" u="none" strike="noStrike" kern="1200" cap="none" spc="0" normalizeH="0" baseline="0" noProof="0" dirty="0">
                <a:ln>
                  <a:noFill/>
                </a:ln>
                <a:solidFill>
                  <a:schemeClr val="accent1">
                    <a:lumMod val="25000"/>
                  </a:schemeClr>
                </a:solidFill>
                <a:effectLst/>
                <a:uLnTx/>
                <a:uFillTx/>
                <a:ea typeface="+mn-ea"/>
                <a:cs typeface="+mn-cs"/>
              </a:rPr>
              <a:t>Jobs at risk when companies cut and then leave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200" i="0" u="none" strike="noStrike" kern="1200" cap="none" spc="0" normalizeH="0" baseline="0" noProof="0" dirty="0">
                <a:ln>
                  <a:noFill/>
                </a:ln>
                <a:solidFill>
                  <a:schemeClr val="accent1">
                    <a:lumMod val="25000"/>
                  </a:schemeClr>
                </a:solidFill>
                <a:effectLst/>
                <a:uLnTx/>
                <a:uFillTx/>
                <a:ea typeface="+mn-ea"/>
                <a:cs typeface="+mn-cs"/>
              </a:rPr>
              <a:t>Regions that act to protect their environment are generally the ones that retain and increase their wealth and quality of life</a:t>
            </a:r>
          </a:p>
        </p:txBody>
      </p:sp>
      <p:sp>
        <p:nvSpPr>
          <p:cNvPr id="8" name="Google Shape;171;p26">
            <a:extLst>
              <a:ext uri="{FF2B5EF4-FFF2-40B4-BE49-F238E27FC236}">
                <a16:creationId xmlns:a16="http://schemas.microsoft.com/office/drawing/2014/main" id="{59985BC2-690C-4F9B-A583-75A5AAE10C68}"/>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600" kern="0" dirty="0">
                <a:solidFill>
                  <a:srgbClr val="274E13"/>
                </a:solidFill>
              </a:rPr>
            </a:br>
            <a:r>
              <a:rPr lang="en-CA" sz="3600" kern="0" dirty="0">
                <a:solidFill>
                  <a:srgbClr val="274E13"/>
                </a:solidFill>
              </a:rPr>
              <a:t> </a:t>
            </a:r>
            <a:endParaRPr lang="en-CA" sz="3600" b="0" kern="0" dirty="0">
              <a:solidFill>
                <a:srgbClr val="274E13"/>
              </a:solidFill>
            </a:endParaRPr>
          </a:p>
        </p:txBody>
      </p:sp>
      <p:pic>
        <p:nvPicPr>
          <p:cNvPr id="2" name="Picture 1">
            <a:extLst>
              <a:ext uri="{FF2B5EF4-FFF2-40B4-BE49-F238E27FC236}">
                <a16:creationId xmlns:a16="http://schemas.microsoft.com/office/drawing/2014/main" id="{3CE314B1-AB06-4C5F-986E-F12E391BD51A}"/>
              </a:ext>
            </a:extLst>
          </p:cNvPr>
          <p:cNvPicPr>
            <a:picLocks noChangeAspect="1"/>
          </p:cNvPicPr>
          <p:nvPr/>
        </p:nvPicPr>
        <p:blipFill>
          <a:blip r:embed="rId3"/>
          <a:stretch>
            <a:fillRect/>
          </a:stretch>
        </p:blipFill>
        <p:spPr>
          <a:xfrm>
            <a:off x="5704114" y="2590800"/>
            <a:ext cx="3427320" cy="2225321"/>
          </a:xfrm>
          <a:prstGeom prst="rect">
            <a:avLst/>
          </a:prstGeom>
        </p:spPr>
      </p:pic>
    </p:spTree>
    <p:extLst>
      <p:ext uri="{BB962C8B-B14F-4D97-AF65-F5344CB8AC3E}">
        <p14:creationId xmlns:p14="http://schemas.microsoft.com/office/powerpoint/2010/main" val="3617092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A9547EF6-59A9-462F-8FC3-790BD2E605DD}"/>
              </a:ext>
            </a:extLst>
          </p:cNvPr>
          <p:cNvSpPr txBox="1">
            <a:spLocks/>
          </p:cNvSpPr>
          <p:nvPr/>
        </p:nvSpPr>
        <p:spPr>
          <a:xfrm>
            <a:off x="0" y="978589"/>
            <a:ext cx="914400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AE51C0EA-71B5-4267-99B0-2D66B6A4DBDB}"/>
              </a:ext>
            </a:extLst>
          </p:cNvPr>
          <p:cNvSpPr txBox="1"/>
          <p:nvPr/>
        </p:nvSpPr>
        <p:spPr>
          <a:xfrm>
            <a:off x="4234543" y="1835840"/>
            <a:ext cx="4875120" cy="3816429"/>
          </a:xfrm>
          <a:prstGeom prst="rect">
            <a:avLst/>
          </a:prstGeom>
          <a:noFill/>
        </p:spPr>
        <p:txBody>
          <a:bodyPr wrap="square">
            <a:spAutoFit/>
          </a:bodyPr>
          <a:lstStyle/>
          <a:p>
            <a:pPr algn="l"/>
            <a:r>
              <a:rPr lang="en-US" sz="2200" b="0" i="0" dirty="0">
                <a:solidFill>
                  <a:schemeClr val="accent1">
                    <a:lumMod val="25000"/>
                  </a:schemeClr>
                </a:solidFill>
                <a:effectLst/>
              </a:rPr>
              <a:t>The UN 17 Sustainable Development Goals (SDGs) replace the Millennium Development Goals (MDGs) which mobilized the entire world between 2000 and 2015 behind a common program for developing countries.</a:t>
            </a:r>
          </a:p>
          <a:p>
            <a:pPr algn="l"/>
            <a:endParaRPr lang="en-US" sz="2200" b="0" i="0" dirty="0">
              <a:solidFill>
                <a:schemeClr val="accent1">
                  <a:lumMod val="25000"/>
                </a:schemeClr>
              </a:solidFill>
              <a:effectLst/>
            </a:endParaRPr>
          </a:p>
          <a:p>
            <a:pPr algn="l"/>
            <a:r>
              <a:rPr lang="en-US" sz="2200" b="0" i="0" dirty="0">
                <a:solidFill>
                  <a:schemeClr val="accent1">
                    <a:lumMod val="25000"/>
                  </a:schemeClr>
                </a:solidFill>
                <a:effectLst/>
              </a:rPr>
              <a:t>The 17 SDGs were established in 2015 to build on this momentum to promote prosperity while protecting the environment.</a:t>
            </a:r>
          </a:p>
        </p:txBody>
      </p:sp>
      <p:pic>
        <p:nvPicPr>
          <p:cNvPr id="3074" name="Picture 2">
            <a:extLst>
              <a:ext uri="{FF2B5EF4-FFF2-40B4-BE49-F238E27FC236}">
                <a16:creationId xmlns:a16="http://schemas.microsoft.com/office/drawing/2014/main" id="{B771A17A-2D2F-4F6F-BBA8-94D5AC828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004486"/>
            <a:ext cx="37909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42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914222" y="978589"/>
            <a:ext cx="75299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Welcome and Introduction</a:t>
            </a:r>
            <a:endParaRPr lang="en-CA" sz="3000" b="0" kern="0" dirty="0">
              <a:solidFill>
                <a:srgbClr val="274E13"/>
              </a:solidFill>
              <a:latin typeface="+mn-lt"/>
            </a:endParaRPr>
          </a:p>
        </p:txBody>
      </p:sp>
      <p:sp>
        <p:nvSpPr>
          <p:cNvPr id="5" name="Google Shape;204;p29">
            <a:extLst>
              <a:ext uri="{FF2B5EF4-FFF2-40B4-BE49-F238E27FC236}">
                <a16:creationId xmlns:a16="http://schemas.microsoft.com/office/drawing/2014/main" id="{C134ECF4-050D-4D81-ACD6-3E1C04ACB30B}"/>
              </a:ext>
            </a:extLst>
          </p:cNvPr>
          <p:cNvSpPr txBox="1">
            <a:spLocks/>
          </p:cNvSpPr>
          <p:nvPr/>
        </p:nvSpPr>
        <p:spPr>
          <a:xfrm>
            <a:off x="907321" y="1998207"/>
            <a:ext cx="7529954" cy="572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r>
              <a:rPr lang="en-CA" sz="2400" b="0" kern="0" dirty="0">
                <a:solidFill>
                  <a:srgbClr val="274E13"/>
                </a:solidFill>
                <a:latin typeface="+mn-lt"/>
              </a:rPr>
              <a:t>Before we begin…let me introduce myself!! </a:t>
            </a:r>
          </a:p>
        </p:txBody>
      </p:sp>
      <p:sp>
        <p:nvSpPr>
          <p:cNvPr id="6" name="Google Shape;205;p29">
            <a:extLst>
              <a:ext uri="{FF2B5EF4-FFF2-40B4-BE49-F238E27FC236}">
                <a16:creationId xmlns:a16="http://schemas.microsoft.com/office/drawing/2014/main" id="{47A6D814-7D27-435B-9FD2-0881F1C5D13B}"/>
              </a:ext>
            </a:extLst>
          </p:cNvPr>
          <p:cNvSpPr txBox="1">
            <a:spLocks/>
          </p:cNvSpPr>
          <p:nvPr/>
        </p:nvSpPr>
        <p:spPr>
          <a:xfrm>
            <a:off x="900420" y="2702906"/>
            <a:ext cx="7543756" cy="2542724"/>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600" b="0" i="0" u="none" strike="noStrike" cap="none">
                <a:solidFill>
                  <a:schemeClr val="accent2"/>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9pPr>
          </a:lstStyle>
          <a:p>
            <a:pPr marL="0" indent="0">
              <a:buClr>
                <a:srgbClr val="191919"/>
              </a:buClr>
              <a:buSzPts val="1100"/>
            </a:pPr>
            <a:r>
              <a:rPr lang="en-US" sz="2400" kern="0" dirty="0">
                <a:solidFill>
                  <a:srgbClr val="274E13"/>
                </a:solidFill>
                <a:latin typeface="+mn-lt"/>
              </a:rPr>
              <a:t>Hugh Anthony Simmonds, PhD</a:t>
            </a:r>
          </a:p>
          <a:p>
            <a:pPr marL="0" indent="0">
              <a:buClr>
                <a:srgbClr val="191919"/>
              </a:buClr>
              <a:buSzPts val="1100"/>
            </a:pPr>
            <a:r>
              <a:rPr lang="en-US" sz="2400" kern="0" dirty="0">
                <a:solidFill>
                  <a:srgbClr val="274E13"/>
                </a:solidFill>
                <a:latin typeface="+mn-lt"/>
              </a:rPr>
              <a:t>Department of Geography and Environmental Studies, Faculty of Arts, Jorgensen Building</a:t>
            </a:r>
          </a:p>
          <a:p>
            <a:pPr marL="0" indent="0">
              <a:buClr>
                <a:srgbClr val="191919"/>
              </a:buClr>
              <a:buSzPts val="1100"/>
            </a:pPr>
            <a:r>
              <a:rPr lang="en-US" sz="2400" kern="0" dirty="0">
                <a:solidFill>
                  <a:srgbClr val="274E13"/>
                </a:solidFill>
                <a:latin typeface="+mn-lt"/>
              </a:rPr>
              <a:t>Office: JOR 607 </a:t>
            </a:r>
          </a:p>
          <a:p>
            <a:pPr marL="0" indent="0">
              <a:buClr>
                <a:srgbClr val="191919"/>
              </a:buClr>
              <a:buSzPts val="1100"/>
            </a:pPr>
            <a:endParaRPr lang="en-US" sz="2400" kern="0" dirty="0">
              <a:solidFill>
                <a:srgbClr val="274E13"/>
              </a:solidFill>
              <a:latin typeface="+mn-lt"/>
            </a:endParaRPr>
          </a:p>
          <a:p>
            <a:pPr marL="0" indent="0">
              <a:buClr>
                <a:srgbClr val="191919"/>
              </a:buClr>
              <a:buSzPts val="1100"/>
            </a:pPr>
            <a:r>
              <a:rPr lang="en-US" sz="2400" kern="0" dirty="0">
                <a:solidFill>
                  <a:srgbClr val="274E13"/>
                </a:solidFill>
                <a:latin typeface="+mn-lt"/>
              </a:rPr>
              <a:t>Email: hugh.simmonds@torontomu.ca</a:t>
            </a:r>
          </a:p>
        </p:txBody>
      </p:sp>
      <p:sp>
        <p:nvSpPr>
          <p:cNvPr id="7" name="Google Shape;171;p26">
            <a:extLst>
              <a:ext uri="{FF2B5EF4-FFF2-40B4-BE49-F238E27FC236}">
                <a16:creationId xmlns:a16="http://schemas.microsoft.com/office/drawing/2014/main" id="{40B6C9A4-3F13-4617-BA0D-1E1FA9B38477}"/>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7FFBCEA3-D4ED-448C-8783-637BBE6F9F83}"/>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2353502509"/>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A9547EF6-59A9-462F-8FC3-790BD2E605DD}"/>
              </a:ext>
            </a:extLst>
          </p:cNvPr>
          <p:cNvSpPr txBox="1">
            <a:spLocks/>
          </p:cNvSpPr>
          <p:nvPr/>
        </p:nvSpPr>
        <p:spPr>
          <a:xfrm>
            <a:off x="0" y="978589"/>
            <a:ext cx="914400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AE51C0EA-71B5-4267-99B0-2D66B6A4DBDB}"/>
              </a:ext>
            </a:extLst>
          </p:cNvPr>
          <p:cNvSpPr txBox="1"/>
          <p:nvPr/>
        </p:nvSpPr>
        <p:spPr>
          <a:xfrm>
            <a:off x="15551" y="5410200"/>
            <a:ext cx="9109663" cy="1446550"/>
          </a:xfrm>
          <a:prstGeom prst="rect">
            <a:avLst/>
          </a:prstGeom>
          <a:noFill/>
        </p:spPr>
        <p:txBody>
          <a:bodyPr wrap="square">
            <a:spAutoFit/>
          </a:bodyPr>
          <a:lstStyle/>
          <a:p>
            <a:pPr algn="ctr"/>
            <a:r>
              <a:rPr lang="en-US" sz="2200" dirty="0">
                <a:solidFill>
                  <a:schemeClr val="accent1">
                    <a:lumMod val="25000"/>
                  </a:schemeClr>
                </a:solidFill>
              </a:rPr>
              <a:t>To ensure the world remains focused on the long-term benefits that will be brought about by the SDGs, the United Nations is calling for a Decade of Action — to accelerate sustainable solutions to all the world's biggest challenges by 2030.</a:t>
            </a:r>
          </a:p>
        </p:txBody>
      </p:sp>
      <p:pic>
        <p:nvPicPr>
          <p:cNvPr id="8" name="Picture 7">
            <a:extLst>
              <a:ext uri="{FF2B5EF4-FFF2-40B4-BE49-F238E27FC236}">
                <a16:creationId xmlns:a16="http://schemas.microsoft.com/office/drawing/2014/main" id="{0150AEC7-A6A2-4CC9-8F45-CB506FBAAA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5800" y="1835840"/>
            <a:ext cx="7550544" cy="3667126"/>
          </a:xfrm>
          <a:prstGeom prst="rect">
            <a:avLst/>
          </a:prstGeom>
        </p:spPr>
      </p:pic>
    </p:spTree>
    <p:extLst>
      <p:ext uri="{BB962C8B-B14F-4D97-AF65-F5344CB8AC3E}">
        <p14:creationId xmlns:p14="http://schemas.microsoft.com/office/powerpoint/2010/main" val="243523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endParaRPr kumimoji="0" lang="en-CA" sz="3600" i="0" u="none" strike="noStrike" kern="0" cap="none" spc="0" normalizeH="0" baseline="0" noProof="0" dirty="0">
              <a:ln>
                <a:noFill/>
              </a:ln>
              <a:solidFill>
                <a:srgbClr val="274E13"/>
              </a:solidFill>
              <a:effectLst/>
              <a:uLnTx/>
              <a:uFillTx/>
              <a:latin typeface="Arial"/>
              <a:ea typeface="+mn-ea"/>
              <a:cs typeface="+mn-cs"/>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1680" y="589784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1800" b="0" kern="0" dirty="0">
                <a:solidFill>
                  <a:srgbClr val="274E13"/>
                </a:solidFill>
                <a:latin typeface="+mn-lt"/>
              </a:rPr>
              <a:t>What is sustainable development?</a:t>
            </a:r>
          </a:p>
          <a:p>
            <a:pPr algn="ctr"/>
            <a:r>
              <a:rPr lang="en-CA" sz="1800" b="0" kern="0" dirty="0">
                <a:solidFill>
                  <a:srgbClr val="274E13"/>
                </a:solidFill>
                <a:latin typeface="+mn-lt"/>
              </a:rPr>
              <a:t>https://www.youtube.com/watch?v=7V8oFI4GYMY&amp;t=10s</a:t>
            </a:r>
          </a:p>
        </p:txBody>
      </p:sp>
      <p:pic>
        <p:nvPicPr>
          <p:cNvPr id="3" name="Picture 2">
            <a:extLst>
              <a:ext uri="{FF2B5EF4-FFF2-40B4-BE49-F238E27FC236}">
                <a16:creationId xmlns:a16="http://schemas.microsoft.com/office/drawing/2014/main" id="{A1CDB419-1840-4544-BE51-FD0E951BC08C}"/>
              </a:ext>
            </a:extLst>
          </p:cNvPr>
          <p:cNvPicPr>
            <a:picLocks noChangeAspect="1"/>
          </p:cNvPicPr>
          <p:nvPr/>
        </p:nvPicPr>
        <p:blipFill>
          <a:blip r:embed="rId3"/>
          <a:stretch>
            <a:fillRect/>
          </a:stretch>
        </p:blipFill>
        <p:spPr>
          <a:xfrm>
            <a:off x="762000" y="978590"/>
            <a:ext cx="7711197" cy="4919250"/>
          </a:xfrm>
          <a:prstGeom prst="rect">
            <a:avLst/>
          </a:prstGeom>
        </p:spPr>
      </p:pic>
      <p:sp>
        <p:nvSpPr>
          <p:cNvPr id="8" name="Google Shape;171;p26">
            <a:extLst>
              <a:ext uri="{FF2B5EF4-FFF2-40B4-BE49-F238E27FC236}">
                <a16:creationId xmlns:a16="http://schemas.microsoft.com/office/drawing/2014/main" id="{A548F154-D947-4BB6-B3C7-8A43F89DDD2D}"/>
              </a:ext>
            </a:extLst>
          </p:cNvPr>
          <p:cNvSpPr txBox="1">
            <a:spLocks/>
          </p:cNvSpPr>
          <p:nvPr/>
        </p:nvSpPr>
        <p:spPr>
          <a:xfrm>
            <a:off x="0" y="3124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Strategies for</a:t>
            </a:r>
          </a:p>
          <a:p>
            <a:pPr algn="ctr"/>
            <a:r>
              <a:rPr lang="en-CA" sz="3000" kern="0" dirty="0">
                <a:solidFill>
                  <a:srgbClr val="274E13"/>
                </a:solidFill>
                <a:latin typeface="+mn-lt"/>
              </a:rPr>
              <a:t>Sustainability and Sustainable Development</a:t>
            </a:r>
            <a:endParaRPr lang="en-CA" sz="3000" b="0" kern="0" dirty="0">
              <a:solidFill>
                <a:srgbClr val="274E13"/>
              </a:solidFill>
              <a:latin typeface="+mn-lt"/>
            </a:endParaRPr>
          </a:p>
        </p:txBody>
      </p:sp>
    </p:spTree>
    <p:extLst>
      <p:ext uri="{BB962C8B-B14F-4D97-AF65-F5344CB8AC3E}">
        <p14:creationId xmlns:p14="http://schemas.microsoft.com/office/powerpoint/2010/main" val="293895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35768" y="0"/>
            <a:ext cx="9072466"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defTabSz="914400" rtl="0" eaLnBrk="1" fontAlgn="auto" latinLnBrk="0" hangingPunct="1">
              <a:lnSpc>
                <a:spcPct val="100000"/>
              </a:lnSpc>
              <a:spcBef>
                <a:spcPts val="0"/>
              </a:spcBef>
              <a:spcAft>
                <a:spcPts val="0"/>
              </a:spcAft>
              <a:buClrTx/>
              <a:buSzTx/>
              <a:buFontTx/>
              <a:buNone/>
              <a:tabLst/>
              <a:defRPr/>
            </a:pPr>
            <a:br>
              <a:rPr lang="en-CA" sz="3000" b="0" kern="0" dirty="0">
                <a:solidFill>
                  <a:srgbClr val="274E13"/>
                </a:solidFill>
                <a:latin typeface="+mn-lt"/>
              </a:rPr>
            </a:br>
            <a:endParaRPr lang="en-CA" sz="3000" b="0" kern="0" dirty="0">
              <a:solidFill>
                <a:srgbClr val="274E13"/>
              </a:solidFill>
              <a:latin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p>
          <a:p>
            <a:br>
              <a:rPr lang="en-CA" sz="3000" kern="0" dirty="0">
                <a:solidFill>
                  <a:srgbClr val="274E13"/>
                </a:solidFill>
                <a:latin typeface="+mn-lt"/>
              </a:rPr>
            </a:br>
            <a:endParaRPr lang="en-CA" sz="3000" b="0" kern="0" dirty="0">
              <a:solidFill>
                <a:srgbClr val="274E13"/>
              </a:solidFill>
              <a:latin typeface="+mn-lt"/>
            </a:endParaRPr>
          </a:p>
        </p:txBody>
      </p:sp>
      <p:sp>
        <p:nvSpPr>
          <p:cNvPr id="6" name="TextBox 5">
            <a:extLst>
              <a:ext uri="{FF2B5EF4-FFF2-40B4-BE49-F238E27FC236}">
                <a16:creationId xmlns:a16="http://schemas.microsoft.com/office/drawing/2014/main" id="{6A804008-E22E-4175-9C46-0083D65967A5}"/>
              </a:ext>
            </a:extLst>
          </p:cNvPr>
          <p:cNvSpPr txBox="1"/>
          <p:nvPr/>
        </p:nvSpPr>
        <p:spPr>
          <a:xfrm>
            <a:off x="35767" y="978589"/>
            <a:ext cx="9144000" cy="6124754"/>
          </a:xfrm>
          <a:prstGeom prst="rect">
            <a:avLst/>
          </a:prstGeom>
          <a:noFill/>
        </p:spPr>
        <p:txBody>
          <a:bodyPr wrap="square">
            <a:spAutoFit/>
          </a:bodyPr>
          <a:lstStyle/>
          <a:p>
            <a:pPr algn="ctr"/>
            <a:r>
              <a:rPr lang="en-US" sz="2400" b="1" dirty="0">
                <a:solidFill>
                  <a:schemeClr val="accent1">
                    <a:lumMod val="25000"/>
                  </a:schemeClr>
                </a:solidFill>
              </a:rPr>
              <a:t>Environment and Society</a:t>
            </a:r>
          </a:p>
          <a:p>
            <a:pPr algn="ctr"/>
            <a:endParaRPr lang="en-US" sz="1400" dirty="0">
              <a:solidFill>
                <a:schemeClr val="accent1">
                  <a:lumMod val="25000"/>
                </a:schemeClr>
              </a:solidFill>
            </a:endParaRPr>
          </a:p>
          <a:p>
            <a:pPr algn="ctr"/>
            <a:r>
              <a:rPr lang="en-US" sz="2200" dirty="0">
                <a:solidFill>
                  <a:schemeClr val="accent1">
                    <a:lumMod val="25000"/>
                  </a:schemeClr>
                </a:solidFill>
              </a:rPr>
              <a:t>All levels of society have a responsibility to protect the quality of our common environment. These obligations are a central aspect of the social contract by which enlightened communities function.</a:t>
            </a:r>
          </a:p>
          <a:p>
            <a:pPr algn="ctr"/>
            <a:endParaRPr lang="en-US" sz="2200" dirty="0">
              <a:solidFill>
                <a:schemeClr val="accent1">
                  <a:lumMod val="25000"/>
                </a:schemeClr>
              </a:solidFill>
            </a:endParaRPr>
          </a:p>
          <a:p>
            <a:pPr algn="ctr"/>
            <a:endParaRPr lang="en-US" sz="2200" dirty="0">
              <a:solidFill>
                <a:schemeClr val="accent1">
                  <a:lumMod val="25000"/>
                </a:schemeClr>
              </a:solidFill>
            </a:endParaRPr>
          </a:p>
          <a:p>
            <a:pPr algn="ctr"/>
            <a:r>
              <a:rPr lang="en-US" sz="2200" dirty="0">
                <a:solidFill>
                  <a:schemeClr val="accent1">
                    <a:lumMod val="25000"/>
                  </a:schemeClr>
                </a:solidFill>
              </a:rPr>
              <a:t>The role of government is an overarching one, because it is empowered to regulate the activities of itself, the private sector, non-governmental organizations, and individuals.</a:t>
            </a:r>
          </a:p>
          <a:p>
            <a:pPr algn="ctr"/>
            <a:endParaRPr lang="en-US" sz="2200" dirty="0">
              <a:solidFill>
                <a:schemeClr val="accent1">
                  <a:lumMod val="25000"/>
                </a:schemeClr>
              </a:solidFill>
            </a:endParaRPr>
          </a:p>
          <a:p>
            <a:pPr algn="ctr"/>
            <a:r>
              <a:rPr lang="en-US" sz="2200" dirty="0">
                <a:solidFill>
                  <a:schemeClr val="accent1">
                    <a:lumMod val="25000"/>
                  </a:schemeClr>
                </a:solidFill>
              </a:rPr>
              <a:t>The role of environmental non-governmental organizations (ENGOs) is to lobby government and industry about issues, to raise public awareness, and increasingly (because of shortages of governmental capability), to raise funds that can be used to prevent and repair environmental damage. Finally, all individual citizens have an obligation to live their lives in an environmentally responsible manner.</a:t>
            </a:r>
          </a:p>
          <a:p>
            <a:pPr algn="ctr"/>
            <a:endParaRPr lang="en-US" dirty="0">
              <a:solidFill>
                <a:schemeClr val="bg1"/>
              </a:solidFill>
              <a:latin typeface="Arial Nova" panose="020B0504020202020204" pitchFamily="34" charset="0"/>
            </a:endParaRPr>
          </a:p>
        </p:txBody>
      </p:sp>
    </p:spTree>
    <p:extLst>
      <p:ext uri="{BB962C8B-B14F-4D97-AF65-F5344CB8AC3E}">
        <p14:creationId xmlns:p14="http://schemas.microsoft.com/office/powerpoint/2010/main" val="4067901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70517" y="1949402"/>
            <a:ext cx="9046921" cy="36317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Economic value of sustainable ecosystems exceeds value of those that have been converted.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Times New Roman" panose="02020603050405020304" pitchFamily="18" charset="0"/>
              </a:rPr>
              <a:t>“We must realize that when basic needs have been met, human development is primarily about being more, not having more.”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schemeClr val="accent1">
                  <a:lumMod val="25000"/>
                </a:schemeClr>
              </a:solidFill>
              <a:effectLst/>
              <a:uLnTx/>
              <a:uFillTx/>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Times New Roman" panose="02020603050405020304" pitchFamily="18" charset="0"/>
              </a:rPr>
              <a:t>– from ‘The Earth Charter</a:t>
            </a:r>
            <a:r>
              <a:rPr kumimoji="0" lang="en-US" altLang="en-US" sz="2400" b="1" i="1" u="none" strike="noStrike" kern="1200" cap="none" spc="0" normalizeH="0" baseline="0" noProof="0" dirty="0">
                <a:ln>
                  <a:noFill/>
                </a:ln>
                <a:solidFill>
                  <a:schemeClr val="accent1">
                    <a:lumMod val="25000"/>
                  </a:schemeClr>
                </a:solidFill>
                <a:effectLst/>
                <a:uLnTx/>
                <a:uFillTx/>
                <a:ea typeface="+mn-ea"/>
                <a:cs typeface="Times New Roman" panose="02020603050405020304" pitchFamily="18" charset="0"/>
              </a:rPr>
              <a:t>’</a:t>
            </a:r>
          </a:p>
          <a:p>
            <a:pPr algn="l"/>
            <a:endParaRPr lang="en-US" sz="1400" spc="150" dirty="0">
              <a:solidFill>
                <a:schemeClr val="accent1">
                  <a:lumMod val="25000"/>
                </a:schemeClr>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3350579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70517" y="1949402"/>
            <a:ext cx="4577683" cy="39087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accent1">
                    <a:lumMod val="25000"/>
                  </a:schemeClr>
                </a:solidFill>
              </a:rPr>
              <a:t>Three Dimensions of Sustainability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accent1">
                  <a:lumMod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lumMod val="25000"/>
                  </a:schemeClr>
                </a:solidFill>
              </a:rPr>
              <a:t>Although sustainability is linked to the environmental movement, the notion that it is only focused on the environment is a misconception. Sustainability is based on three dimensions: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150" dirty="0">
              <a:solidFill>
                <a:schemeClr val="accent1">
                  <a:lumMod val="25000"/>
                </a:schemeClr>
              </a:solidFill>
              <a:latin typeface="Arial Nova" panose="020B05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FA3D434-F27C-43A3-BF94-84D2C9DB1E7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37829" y="2514600"/>
            <a:ext cx="4504491" cy="2898776"/>
          </a:xfrm>
          <a:prstGeom prst="rect">
            <a:avLst/>
          </a:prstGeom>
        </p:spPr>
      </p:pic>
    </p:spTree>
    <p:extLst>
      <p:ext uri="{BB962C8B-B14F-4D97-AF65-F5344CB8AC3E}">
        <p14:creationId xmlns:p14="http://schemas.microsoft.com/office/powerpoint/2010/main" val="2052863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35840"/>
            <a:ext cx="9142320" cy="4124206"/>
          </a:xfrm>
          <a:prstGeom prst="rect">
            <a:avLst/>
          </a:prstGeom>
          <a:noFill/>
        </p:spPr>
        <p:txBody>
          <a:bodyPr wrap="square">
            <a:spAutoFit/>
          </a:bodyPr>
          <a:lstStyle/>
          <a:p>
            <a:pPr marL="171450" indent="-171450">
              <a:buFont typeface="Wingdings" panose="05000000000000000000" pitchFamily="2" charset="2"/>
              <a:buChar char="§"/>
              <a:defRPr/>
            </a:pPr>
            <a:r>
              <a:rPr lang="en-US" sz="2400" b="1" dirty="0">
                <a:solidFill>
                  <a:schemeClr val="accent1">
                    <a:lumMod val="25000"/>
                  </a:schemeClr>
                </a:solidFill>
              </a:rPr>
              <a:t>Environmental Sustainability </a:t>
            </a:r>
            <a:r>
              <a:rPr lang="en-US" sz="2400" dirty="0">
                <a:solidFill>
                  <a:schemeClr val="accent1">
                    <a:lumMod val="25000"/>
                  </a:schemeClr>
                </a:solidFill>
              </a:rPr>
              <a:t>occurs when humanity’s rate of consumption does not exceed nature’s rate of replenishment and when humanity’s rate of generating pollution and emitting greenhouse gases does not exceed nature’s rate of restoration.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3200" dirty="0">
              <a:solidFill>
                <a:schemeClr val="accent1">
                  <a:lumMod val="25000"/>
                </a:schemeClr>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1" dirty="0">
                <a:solidFill>
                  <a:schemeClr val="accent1">
                    <a:lumMod val="25000"/>
                  </a:schemeClr>
                </a:solidFill>
              </a:rPr>
              <a:t>Social Sustainability </a:t>
            </a:r>
            <a:r>
              <a:rPr lang="en-US" sz="2400" dirty="0">
                <a:solidFill>
                  <a:schemeClr val="accent1">
                    <a:lumMod val="25000"/>
                  </a:schemeClr>
                </a:solidFill>
              </a:rPr>
              <a:t>is the ability of a society to uphold universal human rights and meet people's basic needs, such as healthcare, education, and transportation. Healthy communities ensure personal, labour, and cultural rights are respected and all people are protected from discrimination.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400" dirty="0">
              <a:solidFill>
                <a:schemeClr val="accent1">
                  <a:lumMod val="25000"/>
                </a:schemeClr>
              </a:solidFill>
            </a:endParaRPr>
          </a:p>
        </p:txBody>
      </p:sp>
    </p:spTree>
    <p:extLst>
      <p:ext uri="{BB962C8B-B14F-4D97-AF65-F5344CB8AC3E}">
        <p14:creationId xmlns:p14="http://schemas.microsoft.com/office/powerpoint/2010/main" val="2692055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35840"/>
            <a:ext cx="4648200" cy="36317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400" dirty="0">
              <a:solidFill>
                <a:schemeClr val="accent1">
                  <a:lumMod val="25000"/>
                </a:schemeClr>
              </a:solidFil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1" dirty="0">
                <a:solidFill>
                  <a:schemeClr val="accent1">
                    <a:lumMod val="25000"/>
                  </a:schemeClr>
                </a:solidFill>
              </a:rPr>
              <a:t>Economic Sustainability </a:t>
            </a:r>
            <a:r>
              <a:rPr lang="en-US" sz="2400" dirty="0">
                <a:solidFill>
                  <a:schemeClr val="accent1">
                    <a:lumMod val="25000"/>
                  </a:schemeClr>
                </a:solidFill>
              </a:rPr>
              <a:t>is the ability of human communities around the world to maintain their independence and have access to the resources required to meet their needs, meaning that secure sources of livelihood are available to everyone.</a:t>
            </a:r>
          </a:p>
        </p:txBody>
      </p:sp>
      <p:pic>
        <p:nvPicPr>
          <p:cNvPr id="3" name="Picture 2">
            <a:extLst>
              <a:ext uri="{FF2B5EF4-FFF2-40B4-BE49-F238E27FC236}">
                <a16:creationId xmlns:a16="http://schemas.microsoft.com/office/drawing/2014/main" id="{8CF1AA10-2538-4BD2-8FC2-80B5D2935243}"/>
              </a:ext>
            </a:extLst>
          </p:cNvPr>
          <p:cNvPicPr>
            <a:picLocks noChangeAspect="1"/>
          </p:cNvPicPr>
          <p:nvPr/>
        </p:nvPicPr>
        <p:blipFill>
          <a:blip r:embed="rId3"/>
          <a:stretch>
            <a:fillRect/>
          </a:stretch>
        </p:blipFill>
        <p:spPr>
          <a:xfrm>
            <a:off x="4953000" y="2205960"/>
            <a:ext cx="3680779" cy="3261643"/>
          </a:xfrm>
          <a:prstGeom prst="rect">
            <a:avLst/>
          </a:prstGeom>
        </p:spPr>
      </p:pic>
    </p:spTree>
    <p:extLst>
      <p:ext uri="{BB962C8B-B14F-4D97-AF65-F5344CB8AC3E}">
        <p14:creationId xmlns:p14="http://schemas.microsoft.com/office/powerpoint/2010/main" val="1928438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8" name="Picture 7">
            <a:extLst>
              <a:ext uri="{FF2B5EF4-FFF2-40B4-BE49-F238E27FC236}">
                <a16:creationId xmlns:a16="http://schemas.microsoft.com/office/drawing/2014/main" id="{4F1ADFFD-7235-4C03-B8DD-0BE31616B99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25" y="0"/>
            <a:ext cx="9180122" cy="6887314"/>
          </a:xfrm>
          <a:prstGeom prst="rect">
            <a:avLst/>
          </a:prstGeom>
        </p:spPr>
      </p:pic>
      <p:sp>
        <p:nvSpPr>
          <p:cNvPr id="9" name="Google Shape;171;p26">
            <a:extLst>
              <a:ext uri="{FF2B5EF4-FFF2-40B4-BE49-F238E27FC236}">
                <a16:creationId xmlns:a16="http://schemas.microsoft.com/office/drawing/2014/main" id="{408F5AB1-FB5D-457E-8C3A-3212B892340E}"/>
              </a:ext>
            </a:extLst>
          </p:cNvPr>
          <p:cNvSpPr txBox="1">
            <a:spLocks/>
          </p:cNvSpPr>
          <p:nvPr/>
        </p:nvSpPr>
        <p:spPr>
          <a:xfrm>
            <a:off x="0" y="2819400"/>
            <a:ext cx="9180122"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Sustainability and Sustainable Development</a:t>
            </a:r>
            <a:endParaRPr lang="en-CA" sz="3000" b="0" kern="0" dirty="0">
              <a:solidFill>
                <a:srgbClr val="274E13"/>
              </a:solidFill>
              <a:latin typeface="+mn-lt"/>
            </a:endParaRPr>
          </a:p>
        </p:txBody>
      </p:sp>
      <p:sp>
        <p:nvSpPr>
          <p:cNvPr id="10" name="TextBox 9">
            <a:extLst>
              <a:ext uri="{FF2B5EF4-FFF2-40B4-BE49-F238E27FC236}">
                <a16:creationId xmlns:a16="http://schemas.microsoft.com/office/drawing/2014/main" id="{DA3339FB-0A9E-4DFB-AB59-12DA3642CCB9}"/>
              </a:ext>
            </a:extLst>
          </p:cNvPr>
          <p:cNvSpPr txBox="1"/>
          <p:nvPr/>
        </p:nvSpPr>
        <p:spPr>
          <a:xfrm>
            <a:off x="1143000" y="6076317"/>
            <a:ext cx="7052931" cy="646331"/>
          </a:xfrm>
          <a:prstGeom prst="rect">
            <a:avLst/>
          </a:prstGeom>
          <a:solidFill>
            <a:schemeClr val="accent1"/>
          </a:solidFill>
        </p:spPr>
        <p:txBody>
          <a:bodyPr wrap="square">
            <a:spAutoFit/>
          </a:bodyPr>
          <a:lstStyle/>
          <a:p>
            <a:pPr algn="ctr">
              <a:buClr>
                <a:srgbClr val="000000"/>
              </a:buClr>
            </a:pPr>
            <a:r>
              <a:rPr lang="en-US" kern="0" dirty="0">
                <a:solidFill>
                  <a:srgbClr val="F8FFDC">
                    <a:lumMod val="25000"/>
                  </a:srgbClr>
                </a:solidFill>
                <a:latin typeface="Arial" panose="020B0604020202020204" pitchFamily="34" charset="0"/>
                <a:cs typeface="Arial" panose="020B0604020202020204" pitchFamily="34" charset="0"/>
                <a:sym typeface="Arial"/>
              </a:rPr>
              <a:t>What is Sustainability?</a:t>
            </a:r>
          </a:p>
          <a:p>
            <a:pPr algn="ctr">
              <a:buClr>
                <a:srgbClr val="000000"/>
              </a:buClr>
            </a:pPr>
            <a:r>
              <a:rPr lang="en-CA" kern="0" dirty="0">
                <a:solidFill>
                  <a:srgbClr val="F8FFDC">
                    <a:lumMod val="25000"/>
                  </a:srgbClr>
                </a:solidFill>
                <a:latin typeface="Arial" panose="020B0604020202020204" pitchFamily="34" charset="0"/>
                <a:cs typeface="Arial" panose="020B0604020202020204" pitchFamily="34" charset="0"/>
                <a:sym typeface="Arial"/>
              </a:rPr>
              <a:t>https://www.youtube.com/watch?v=zx04Kl8y4dE&amp;t=1s</a:t>
            </a:r>
          </a:p>
        </p:txBody>
      </p:sp>
      <p:sp>
        <p:nvSpPr>
          <p:cNvPr id="2" name="Rectangle 1">
            <a:extLst>
              <a:ext uri="{FF2B5EF4-FFF2-40B4-BE49-F238E27FC236}">
                <a16:creationId xmlns:a16="http://schemas.microsoft.com/office/drawing/2014/main" id="{2BEEF0DF-526D-40CC-86BC-32D6C7B7C82D}"/>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rgbClr val="EEEEEE"/>
                </a:solidFill>
                <a:effectLst/>
                <a:latin typeface="YouTube Noto"/>
              </a:rPr>
            </a:br>
            <a:endParaRPr kumimoji="0" lang="en-US" altLang="en-US" sz="800" b="0" i="0" u="none" strike="noStrike" cap="none" normalizeH="0" baseline="0">
              <a:ln>
                <a:noFill/>
              </a:ln>
              <a:solidFill>
                <a:srgbClr val="EEEEEE"/>
              </a:solidFill>
              <a:effectLst/>
              <a:latin typeface="YouTube 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hlinkClick r:id="rId5" tooltip="Next (SHIFT+n)"/>
            <a:extLst>
              <a:ext uri="{FF2B5EF4-FFF2-40B4-BE49-F238E27FC236}">
                <a16:creationId xmlns:a16="http://schemas.microsoft.com/office/drawing/2014/main" id="{B1C6F29E-84A1-471F-BA01-83DE00913B51}"/>
              </a:ext>
            </a:extLst>
          </p:cNvPr>
          <p:cNvSpPr>
            <a:spLocks noChangeArrowheads="1"/>
          </p:cNvSpPr>
          <p:nvPr/>
        </p:nvSpPr>
        <p:spPr bwMode="auto">
          <a:xfrm>
            <a:off x="152400" y="152400"/>
            <a:ext cx="7119938"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5" name="Rectangle 4">
            <a:extLst>
              <a:ext uri="{FF2B5EF4-FFF2-40B4-BE49-F238E27FC236}">
                <a16:creationId xmlns:a16="http://schemas.microsoft.com/office/drawing/2014/main" id="{093F1445-CE16-4B66-93B3-26C3E70A6A29}"/>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rgbClr val="EEEEEE"/>
                </a:solidFill>
                <a:effectLst/>
                <a:latin typeface="YouTube Noto"/>
              </a:rPr>
            </a:br>
            <a:endParaRPr kumimoji="0" lang="en-US" altLang="en-US" sz="800" b="0" i="0" u="none" strike="noStrike" cap="none" normalizeH="0" baseline="0">
              <a:ln>
                <a:noFill/>
              </a:ln>
              <a:solidFill>
                <a:srgbClr val="EEEEEE"/>
              </a:solidFill>
              <a:effectLst/>
              <a:latin typeface="YouTube 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hlinkClick r:id="rId5" tooltip="Next (SHIFT+n)"/>
            <a:extLst>
              <a:ext uri="{FF2B5EF4-FFF2-40B4-BE49-F238E27FC236}">
                <a16:creationId xmlns:a16="http://schemas.microsoft.com/office/drawing/2014/main" id="{FF4777A4-74CC-4B10-B60F-861235F10816}"/>
              </a:ext>
            </a:extLst>
          </p:cNvPr>
          <p:cNvSpPr>
            <a:spLocks noChangeArrowheads="1"/>
          </p:cNvSpPr>
          <p:nvPr/>
        </p:nvSpPr>
        <p:spPr bwMode="auto">
          <a:xfrm>
            <a:off x="152400" y="152400"/>
            <a:ext cx="7119938"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2678710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dirty="0">
                <a:solidFill>
                  <a:schemeClr val="accent1">
                    <a:lumMod val="25000"/>
                  </a:schemeClr>
                </a:solidFill>
                <a:latin typeface="+mn-lt"/>
              </a:rPr>
              <a:t>Technology and the Contemporary Environment</a:t>
            </a: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0" y="985764"/>
            <a:ext cx="9142320" cy="48936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We are not separate from our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Philosophers have said that the perceived dichotomy between humans and nature is the root of all our environmental problems. It is easy to feel disconnected from nature.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A few centuries or even decades ago, most of the world could name and describe in detail the species that lived near them. Modern life has made it difficult to keep and maintain ties with the natural environment.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Once we learn to consider where things come from, it is easier to see how people are part of the environment</a:t>
            </a:r>
          </a:p>
        </p:txBody>
      </p:sp>
    </p:spTree>
    <p:extLst>
      <p:ext uri="{BB962C8B-B14F-4D97-AF65-F5344CB8AC3E}">
        <p14:creationId xmlns:p14="http://schemas.microsoft.com/office/powerpoint/2010/main" val="2999141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dirty="0">
                <a:solidFill>
                  <a:schemeClr val="accent1">
                    <a:lumMod val="25000"/>
                  </a:schemeClr>
                </a:solidFill>
                <a:latin typeface="+mn-lt"/>
              </a:rPr>
              <a:t>Technology and the Contemporary Environment</a:t>
            </a: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1680" y="6010316"/>
            <a:ext cx="914400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chemeClr val="accent1">
                    <a:lumMod val="25000"/>
                  </a:schemeClr>
                </a:solidFill>
                <a:effectLst/>
                <a:uLnTx/>
                <a:uFillTx/>
                <a:ea typeface="+mn-ea"/>
                <a:cs typeface="+mn-cs"/>
              </a:rPr>
              <a:t>Consider a thoroughly un-“natural” invention of the human species: the banana split in which each and every element has ties to the resources of the natural environment, and each exerts environmental impacts.</a:t>
            </a:r>
          </a:p>
        </p:txBody>
      </p:sp>
      <p:pic>
        <p:nvPicPr>
          <p:cNvPr id="2" name="Picture 1">
            <a:extLst>
              <a:ext uri="{FF2B5EF4-FFF2-40B4-BE49-F238E27FC236}">
                <a16:creationId xmlns:a16="http://schemas.microsoft.com/office/drawing/2014/main" id="{06619BCA-FA87-481E-A150-E358D7A86DF1}"/>
              </a:ext>
            </a:extLst>
          </p:cNvPr>
          <p:cNvPicPr>
            <a:picLocks noChangeAspect="1"/>
          </p:cNvPicPr>
          <p:nvPr/>
        </p:nvPicPr>
        <p:blipFill>
          <a:blip r:embed="rId3"/>
          <a:stretch>
            <a:fillRect/>
          </a:stretch>
        </p:blipFill>
        <p:spPr>
          <a:xfrm>
            <a:off x="838200" y="978589"/>
            <a:ext cx="7696200" cy="4900822"/>
          </a:xfrm>
          <a:prstGeom prst="rect">
            <a:avLst/>
          </a:prstGeom>
        </p:spPr>
      </p:pic>
    </p:spTree>
    <p:extLst>
      <p:ext uri="{BB962C8B-B14F-4D97-AF65-F5344CB8AC3E}">
        <p14:creationId xmlns:p14="http://schemas.microsoft.com/office/powerpoint/2010/main" val="362628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1010930" y="959992"/>
            <a:ext cx="7339853"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Welcome and Introduction</a:t>
            </a:r>
            <a:br>
              <a:rPr lang="en-CA" sz="3600" kern="0" dirty="0">
                <a:solidFill>
                  <a:srgbClr val="274E13"/>
                </a:solidFill>
              </a:rPr>
            </a:br>
            <a:endParaRPr lang="en-CA" sz="3600" b="0" kern="0" dirty="0">
              <a:solidFill>
                <a:srgbClr val="274E13"/>
              </a:solidFill>
            </a:endParaRPr>
          </a:p>
        </p:txBody>
      </p:sp>
      <p:sp>
        <p:nvSpPr>
          <p:cNvPr id="5" name="TextBox 4">
            <a:extLst>
              <a:ext uri="{FF2B5EF4-FFF2-40B4-BE49-F238E27FC236}">
                <a16:creationId xmlns:a16="http://schemas.microsoft.com/office/drawing/2014/main" id="{9A488C29-676F-42BD-8052-DD5AACA729FA}"/>
              </a:ext>
            </a:extLst>
          </p:cNvPr>
          <p:cNvSpPr txBox="1"/>
          <p:nvPr/>
        </p:nvSpPr>
        <p:spPr>
          <a:xfrm>
            <a:off x="993824" y="2614028"/>
            <a:ext cx="7306665" cy="2477601"/>
          </a:xfrm>
          <a:prstGeom prst="rect">
            <a:avLst/>
          </a:prstGeom>
          <a:noFill/>
        </p:spPr>
        <p:txBody>
          <a:bodyPr wrap="square">
            <a:spAutoFit/>
          </a:bodyPr>
          <a:lstStyle/>
          <a:p>
            <a:pPr>
              <a:buClr>
                <a:srgbClr val="000000"/>
              </a:buClr>
            </a:pPr>
            <a:r>
              <a:rPr lang="en-US" sz="1100" kern="0" dirty="0">
                <a:solidFill>
                  <a:srgbClr val="3DC2C9">
                    <a:lumMod val="75000"/>
                  </a:srgbClr>
                </a:solidFill>
                <a:latin typeface="Arial Nova" panose="020B0504020202020204" pitchFamily="34" charset="0"/>
                <a:cs typeface="Arial"/>
                <a:sym typeface="Arial"/>
              </a:rPr>
              <a:t>	</a:t>
            </a:r>
            <a:endParaRPr lang="en-US" sz="2800" kern="0" dirty="0">
              <a:solidFill>
                <a:srgbClr val="3DC2C9">
                  <a:lumMod val="75000"/>
                </a:srgbClr>
              </a:solidFill>
              <a:latin typeface="Arial Nova" panose="020B0504020202020204" pitchFamily="34" charset="0"/>
              <a:cs typeface="Arial"/>
              <a:sym typeface="Arial"/>
            </a:endParaRPr>
          </a:p>
          <a:p>
            <a:pPr>
              <a:buClr>
                <a:srgbClr val="000000"/>
              </a:buClr>
            </a:pPr>
            <a:r>
              <a:rPr lang="en-US" sz="2400" kern="0" dirty="0">
                <a:solidFill>
                  <a:srgbClr val="274E13"/>
                </a:solidFill>
                <a:cs typeface="Arial"/>
                <a:sym typeface="Raleway"/>
              </a:rPr>
              <a:t>Mondays  :  9:00am – 11:00am  </a:t>
            </a:r>
          </a:p>
          <a:p>
            <a:pPr>
              <a:buClr>
                <a:srgbClr val="000000"/>
              </a:buClr>
            </a:pPr>
            <a:r>
              <a:rPr lang="en-US" sz="2400" kern="0" dirty="0">
                <a:solidFill>
                  <a:srgbClr val="274E13"/>
                </a:solidFill>
                <a:cs typeface="Arial"/>
                <a:sym typeface="Raleway"/>
              </a:rPr>
              <a:t>Office       :  JOR 607</a:t>
            </a:r>
          </a:p>
          <a:p>
            <a:pPr>
              <a:buClr>
                <a:srgbClr val="000000"/>
              </a:buClr>
            </a:pPr>
            <a:r>
              <a:rPr lang="en-US" sz="2400" kern="0" dirty="0">
                <a:solidFill>
                  <a:srgbClr val="274E13"/>
                </a:solidFill>
                <a:cs typeface="Arial"/>
                <a:sym typeface="Raleway"/>
              </a:rPr>
              <a:t>Where      :  Departure of Geography and</a:t>
            </a:r>
          </a:p>
          <a:p>
            <a:pPr>
              <a:buClr>
                <a:srgbClr val="000000"/>
              </a:buClr>
            </a:pPr>
            <a:r>
              <a:rPr lang="en-US" sz="2400" kern="0" dirty="0">
                <a:solidFill>
                  <a:srgbClr val="274E13"/>
                </a:solidFill>
                <a:cs typeface="Arial"/>
                <a:sym typeface="Raleway"/>
              </a:rPr>
              <a:t>                    Environmental Studies, Faculty of Arts</a:t>
            </a:r>
          </a:p>
          <a:p>
            <a:pPr>
              <a:buClr>
                <a:srgbClr val="000000"/>
              </a:buClr>
            </a:pPr>
            <a:r>
              <a:rPr lang="en-US" sz="2400" kern="0" dirty="0">
                <a:solidFill>
                  <a:srgbClr val="274E13"/>
                </a:solidFill>
                <a:cs typeface="Arial"/>
                <a:sym typeface="Raleway"/>
              </a:rPr>
              <a:t>Place	     :   Jorgensen Building </a:t>
            </a:r>
          </a:p>
          <a:p>
            <a:pPr>
              <a:buClr>
                <a:srgbClr val="000000"/>
              </a:buClr>
            </a:pPr>
            <a:r>
              <a:rPr lang="en-US" sz="2400" kern="0" dirty="0">
                <a:solidFill>
                  <a:srgbClr val="274E13"/>
                </a:solidFill>
                <a:cs typeface="Arial"/>
                <a:sym typeface="Raleway"/>
              </a:rPr>
              <a:t>                     (Victoria St. &amp; Gerrard St. East)</a:t>
            </a:r>
          </a:p>
        </p:txBody>
      </p:sp>
      <p:sp>
        <p:nvSpPr>
          <p:cNvPr id="6" name="Google Shape;204;p29">
            <a:extLst>
              <a:ext uri="{FF2B5EF4-FFF2-40B4-BE49-F238E27FC236}">
                <a16:creationId xmlns:a16="http://schemas.microsoft.com/office/drawing/2014/main" id="{122DAAF1-2F47-4559-8F48-E6AA78801444}"/>
              </a:ext>
            </a:extLst>
          </p:cNvPr>
          <p:cNvSpPr txBox="1">
            <a:spLocks/>
          </p:cNvSpPr>
          <p:nvPr/>
        </p:nvSpPr>
        <p:spPr>
          <a:xfrm>
            <a:off x="1002376" y="1938581"/>
            <a:ext cx="7356959" cy="572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400" b="0" kern="0" dirty="0">
                <a:solidFill>
                  <a:srgbClr val="274E13"/>
                </a:solidFill>
                <a:latin typeface="+mn-lt"/>
              </a:rPr>
              <a:t>OFFICE HOURS |  </a:t>
            </a:r>
            <a:r>
              <a:rPr lang="en-US" sz="2400" b="0" kern="0" dirty="0">
                <a:solidFill>
                  <a:srgbClr val="274E13"/>
                </a:solidFill>
                <a:latin typeface="+mn-lt"/>
              </a:rPr>
              <a:t>BY APPOINTMENT</a:t>
            </a:r>
          </a:p>
          <a:p>
            <a:pPr algn="ctr"/>
            <a:endParaRPr lang="en-CA" sz="2400" b="0" kern="0" dirty="0">
              <a:solidFill>
                <a:srgbClr val="274E13"/>
              </a:solidFill>
            </a:endParaRPr>
          </a:p>
        </p:txBody>
      </p:sp>
      <p:sp>
        <p:nvSpPr>
          <p:cNvPr id="7" name="Google Shape;171;p26">
            <a:extLst>
              <a:ext uri="{FF2B5EF4-FFF2-40B4-BE49-F238E27FC236}">
                <a16:creationId xmlns:a16="http://schemas.microsoft.com/office/drawing/2014/main" id="{D4589AA7-4559-46DF-89FB-DE1DB339B77E}"/>
              </a:ext>
            </a:extLst>
          </p:cNvPr>
          <p:cNvSpPr txBox="1">
            <a:spLocks/>
          </p:cNvSpPr>
          <p:nvPr/>
        </p:nvSpPr>
        <p:spPr>
          <a:xfrm>
            <a:off x="0" y="-1093"/>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Technology and the Contemporary Environment</a:t>
            </a:r>
          </a:p>
        </p:txBody>
      </p:sp>
      <p:sp>
        <p:nvSpPr>
          <p:cNvPr id="9" name="Google Shape;171;p26">
            <a:extLst>
              <a:ext uri="{FF2B5EF4-FFF2-40B4-BE49-F238E27FC236}">
                <a16:creationId xmlns:a16="http://schemas.microsoft.com/office/drawing/2014/main" id="{A1898E5A-4A2F-429D-9D8B-F899F5DC1B35}"/>
              </a:ext>
            </a:extLst>
          </p:cNvPr>
          <p:cNvSpPr txBox="1">
            <a:spLocks/>
          </p:cNvSpPr>
          <p:nvPr/>
        </p:nvSpPr>
        <p:spPr>
          <a:xfrm>
            <a:off x="0" y="5904099"/>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767105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mn-lt"/>
              </a:rPr>
              <a:t>Sustainability and Sustainable Development</a:t>
            </a:r>
            <a:endParaRPr lang="en-CA" sz="3200" dirty="0">
              <a:solidFill>
                <a:schemeClr val="accent1">
                  <a:lumMod val="25000"/>
                </a:schemeClr>
              </a:solidFill>
              <a:latin typeface="+mn-lt"/>
            </a:endParaRPr>
          </a:p>
        </p:txBody>
      </p:sp>
      <p:sp>
        <p:nvSpPr>
          <p:cNvPr id="7" name="TextBox 6">
            <a:extLst>
              <a:ext uri="{FF2B5EF4-FFF2-40B4-BE49-F238E27FC236}">
                <a16:creationId xmlns:a16="http://schemas.microsoft.com/office/drawing/2014/main" id="{0F0627D8-062E-48E8-BD51-E1F1C8F2D30F}"/>
              </a:ext>
            </a:extLst>
          </p:cNvPr>
          <p:cNvSpPr txBox="1"/>
          <p:nvPr/>
        </p:nvSpPr>
        <p:spPr>
          <a:xfrm>
            <a:off x="21771" y="1835840"/>
            <a:ext cx="5693229" cy="4056495"/>
          </a:xfrm>
          <a:prstGeom prst="rect">
            <a:avLst/>
          </a:prstGeom>
          <a:noFill/>
        </p:spPr>
        <p:txBody>
          <a:bodyPr wrap="square">
            <a:spAutoFit/>
          </a:bodyPr>
          <a:lstStyle/>
          <a:p>
            <a:pPr>
              <a:lnSpc>
                <a:spcPct val="80000"/>
              </a:lnSpc>
              <a:spcBef>
                <a:spcPct val="0"/>
              </a:spcBef>
              <a:buClr>
                <a:schemeClr val="accent1">
                  <a:lumMod val="25000"/>
                </a:schemeClr>
              </a:buClr>
              <a:tabLst>
                <a:tab pos="228600" algn="ctr"/>
                <a:tab pos="685800" algn="l"/>
                <a:tab pos="2743200" algn="ctr"/>
                <a:tab pos="4114800" algn="ctr"/>
                <a:tab pos="5486400" algn="ctr"/>
                <a:tab pos="7264400" algn="ctr"/>
              </a:tabLst>
              <a:defRPr/>
            </a:pPr>
            <a:r>
              <a:rPr lang="en-US" sz="2300" kern="0" spc="150" dirty="0">
                <a:solidFill>
                  <a:srgbClr val="274E13"/>
                </a:solidFill>
                <a:latin typeface="Arial" panose="020B0604020202020204" pitchFamily="34" charset="0"/>
                <a:cs typeface="Arial" panose="020B0604020202020204" pitchFamily="34" charset="0"/>
                <a:sym typeface="Arial"/>
              </a:rPr>
              <a:t>Sustainable solutions to environmental problems are numerous, and we have seen many specific examples throughout this course. The challenges lie in being imaginative enough to think of solutions, and being shrewd and dogged enough to </a:t>
            </a:r>
            <a:r>
              <a:rPr lang="en-US" sz="2300" b="1" kern="0" spc="150" dirty="0">
                <a:solidFill>
                  <a:srgbClr val="274E13"/>
                </a:solidFill>
                <a:latin typeface="Arial" panose="020B0604020202020204" pitchFamily="34" charset="0"/>
                <a:cs typeface="Arial" panose="020B0604020202020204" pitchFamily="34" charset="0"/>
                <a:sym typeface="Arial"/>
              </a:rPr>
              <a:t>overcome political </a:t>
            </a:r>
            <a:r>
              <a:rPr lang="en-US" sz="2300" kern="0" spc="150" dirty="0">
                <a:solidFill>
                  <a:srgbClr val="274E13"/>
                </a:solidFill>
                <a:latin typeface="Arial" panose="020B0604020202020204" pitchFamily="34" charset="0"/>
                <a:cs typeface="Arial" panose="020B0604020202020204" pitchFamily="34" charset="0"/>
                <a:sym typeface="Arial"/>
              </a:rPr>
              <a:t>or </a:t>
            </a:r>
            <a:r>
              <a:rPr lang="en-US" sz="2300" b="1" kern="0" spc="150" dirty="0">
                <a:solidFill>
                  <a:srgbClr val="274E13"/>
                </a:solidFill>
                <a:latin typeface="Arial" panose="020B0604020202020204" pitchFamily="34" charset="0"/>
                <a:cs typeface="Arial" panose="020B0604020202020204" pitchFamily="34" charset="0"/>
                <a:sym typeface="Arial"/>
              </a:rPr>
              <a:t>economic obstacles </a:t>
            </a:r>
            <a:r>
              <a:rPr lang="en-US" sz="2300" kern="0" spc="150" dirty="0">
                <a:solidFill>
                  <a:srgbClr val="274E13"/>
                </a:solidFill>
                <a:latin typeface="Arial" panose="020B0604020202020204" pitchFamily="34" charset="0"/>
                <a:cs typeface="Arial" panose="020B0604020202020204" pitchFamily="34" charset="0"/>
                <a:sym typeface="Arial"/>
              </a:rPr>
              <a:t>that may lie in the path of their implementation. Let’s examine some of the strategies, tools, and approaches that we can use to help us move toward a sustainable future.</a:t>
            </a:r>
          </a:p>
        </p:txBody>
      </p:sp>
      <p:pic>
        <p:nvPicPr>
          <p:cNvPr id="8" name="Picture 7">
            <a:extLst>
              <a:ext uri="{FF2B5EF4-FFF2-40B4-BE49-F238E27FC236}">
                <a16:creationId xmlns:a16="http://schemas.microsoft.com/office/drawing/2014/main" id="{55ED57EE-8881-43DB-8A56-DCF046DF0F3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52322" y="2286000"/>
            <a:ext cx="3056870" cy="2942949"/>
          </a:xfrm>
          <a:prstGeom prst="rect">
            <a:avLst/>
          </a:prstGeom>
        </p:spPr>
      </p:pic>
    </p:spTree>
    <p:extLst>
      <p:ext uri="{BB962C8B-B14F-4D97-AF65-F5344CB8AC3E}">
        <p14:creationId xmlns:p14="http://schemas.microsoft.com/office/powerpoint/2010/main" val="2434974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Sustainability and Sustainable Development</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76200" y="1835840"/>
            <a:ext cx="9144000" cy="4893647"/>
          </a:xfrm>
          <a:prstGeom prst="rect">
            <a:avLst/>
          </a:prstGeom>
          <a:noFill/>
        </p:spPr>
        <p:txBody>
          <a:bodyPr wrap="square">
            <a:spAutoFit/>
          </a:bodyPr>
          <a:lstStyle/>
          <a:p>
            <a:pPr>
              <a:defRPr/>
            </a:pPr>
            <a:r>
              <a:rPr lang="en-US" sz="2400" b="1" dirty="0">
                <a:solidFill>
                  <a:schemeClr val="accent1">
                    <a:lumMod val="25000"/>
                  </a:schemeClr>
                </a:solidFill>
                <a:latin typeface="Arial Nova" panose="020B0504020202020204" pitchFamily="34" charset="0"/>
              </a:rPr>
              <a:t>We can follow a number of strategies toward sustainable solutions</a:t>
            </a:r>
          </a:p>
          <a:p>
            <a:pPr marR="0" lvl="0" algn="l" defTabSz="914400" rtl="0" eaLnBrk="1" fontAlgn="auto" latinLnBrk="0" hangingPunct="1">
              <a:lnSpc>
                <a:spcPct val="100000"/>
              </a:lnSpc>
              <a:spcBef>
                <a:spcPts val="0"/>
              </a:spcBef>
              <a:spcAft>
                <a:spcPts val="0"/>
              </a:spcAft>
              <a:buClrTx/>
              <a:buSzTx/>
              <a:tabLst/>
              <a:defRPr/>
            </a:pPr>
            <a:endPar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Engage politically and exercise our power as consumers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Rethink economic growth and quality of life</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Stabilize population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Encourage the development of green technologies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Mimic natural systems by promoting closed-loop industrial processes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Think in the long term</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Enhance local self-sufficiency, yet embrace some aspects of globalization</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Use systems thinking to find holistic solutions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rPr>
              <a:t>Promote research, education, and awareness</a:t>
            </a:r>
          </a:p>
        </p:txBody>
      </p:sp>
    </p:spTree>
    <p:extLst>
      <p:ext uri="{BB962C8B-B14F-4D97-AF65-F5344CB8AC3E}">
        <p14:creationId xmlns:p14="http://schemas.microsoft.com/office/powerpoint/2010/main" val="2493336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endParaRPr kumimoji="0" lang="en-CA" sz="3600" i="0" u="none" strike="noStrike" kern="0" cap="none" spc="0" normalizeH="0" baseline="0" noProof="0" dirty="0">
              <a:ln>
                <a:noFill/>
              </a:ln>
              <a:solidFill>
                <a:srgbClr val="274E13"/>
              </a:solidFill>
              <a:effectLst/>
              <a:uLnTx/>
              <a:uFillTx/>
              <a:latin typeface="Arial"/>
              <a:ea typeface="+mn-ea"/>
              <a:cs typeface="+mn-cs"/>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Sustainability and Sustainable Development</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24757" y="1600200"/>
            <a:ext cx="9144000" cy="416113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2200" i="0" u="none" strike="noStrike" kern="1200" cap="none" spc="150" normalizeH="0" baseline="0" noProof="0" dirty="0">
              <a:ln>
                <a:noFill/>
              </a:ln>
              <a:solidFill>
                <a:schemeClr val="accent1">
                  <a:lumMod val="25000"/>
                </a:schemeClr>
              </a:solidFill>
              <a:effectLst/>
              <a:uLnTx/>
              <a:uFillTx/>
              <a:ea typeface="+mn-ea"/>
              <a:cs typeface="Arial" panose="020B0604020202020204" pitchFamily="34" charset="0"/>
            </a:endParaRPr>
          </a:p>
          <a:p>
            <a:pPr marR="0" lvl="0" algn="l" defTabSz="914400" rtl="0" eaLnBrk="0" fontAlgn="base" latinLnBrk="0" hangingPunct="0">
              <a:lnSpc>
                <a:spcPct val="90000"/>
              </a:lnSpc>
              <a:spcBef>
                <a:spcPct val="40000"/>
              </a:spcBef>
              <a:spcAft>
                <a:spcPct val="0"/>
              </a:spcAft>
              <a:buClrTx/>
              <a:buSzTx/>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Political engagement and purchasing power:</a:t>
            </a:r>
          </a:p>
          <a:p>
            <a:pPr marL="800100" marR="0" lvl="1" indent="-342900" algn="l" defTabSz="914400" rtl="0" eaLnBrk="0" fontAlgn="base" latinLnBrk="0" hangingPunct="0">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Require leaders and policy-makers to usher sustainable solutions through</a:t>
            </a:r>
          </a:p>
          <a:p>
            <a:pPr marL="800100" marR="0" lvl="1" indent="-342900" algn="l" defTabSz="914400" rtl="0" eaLnBrk="0" fontAlgn="base" latinLnBrk="0" hangingPunct="0">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Individually and collectively we can guide political leaders to enact policies for sustainability</a:t>
            </a:r>
          </a:p>
          <a:p>
            <a:pPr marL="800100" marR="0" lvl="1" indent="-342900" algn="l" defTabSz="914400" rtl="0" eaLnBrk="0" fontAlgn="base" latinLnBrk="0" hangingPunct="0">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You can exercise your power at the ballot box in a democratic country</a:t>
            </a:r>
          </a:p>
          <a:p>
            <a:pPr marL="800100" marR="0" lvl="1" indent="-342900" algn="l" defTabSz="914400" rtl="0" eaLnBrk="0" fontAlgn="base" latinLnBrk="0" hangingPunct="0">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We can wield influence through choices we make as consumers</a:t>
            </a:r>
            <a:endParaRPr kumimoji="0" lang="en-CA" altLang="en-US" sz="2400" b="0" i="0" u="none" strike="noStrike" kern="1200" cap="none" spc="0" normalizeH="0" baseline="0" noProof="0" dirty="0">
              <a:ln>
                <a:noFill/>
              </a:ln>
              <a:solidFill>
                <a:schemeClr val="accent1">
                  <a:lumMod val="25000"/>
                </a:schemeClr>
              </a:solidFill>
              <a:effectLst/>
              <a:uLnTx/>
              <a:uFillTx/>
              <a:ea typeface="+mn-ea"/>
              <a:cs typeface="+mn-cs"/>
            </a:endParaRPr>
          </a:p>
        </p:txBody>
      </p:sp>
    </p:spTree>
    <p:extLst>
      <p:ext uri="{BB962C8B-B14F-4D97-AF65-F5344CB8AC3E}">
        <p14:creationId xmlns:p14="http://schemas.microsoft.com/office/powerpoint/2010/main" val="1686973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br>
              <a:rPr lang="en-CA" sz="3600" kern="0" dirty="0">
                <a:solidFill>
                  <a:srgbClr val="274E13"/>
                </a:solidFill>
                <a:latin typeface="Arial Nova" panose="020B0504020202020204" pitchFamily="34" charset="0"/>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p>
          <a:p>
            <a:pPr algn="ctr"/>
            <a:endParaRPr lang="en-CA" sz="2800" kern="0" dirty="0">
              <a:solidFill>
                <a:srgbClr val="274E13"/>
              </a:solidFill>
              <a:latin typeface="+mn-lt"/>
            </a:endParaRPr>
          </a:p>
          <a:p>
            <a:pPr algn="ctr"/>
            <a:r>
              <a:rPr lang="en-CA" sz="2800" kern="0" dirty="0">
                <a:solidFill>
                  <a:srgbClr val="274E13"/>
                </a:solidFill>
                <a:latin typeface="+mn-lt"/>
              </a:rPr>
              <a:t>Sustainability and Sustainable Development</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980505"/>
            <a:ext cx="9144000" cy="3674852"/>
          </a:xfrm>
          <a:prstGeom prst="rect">
            <a:avLst/>
          </a:prstGeom>
          <a:noFill/>
        </p:spPr>
        <p:txBody>
          <a:bodyPr wrap="square">
            <a:spAutoFit/>
          </a:bodyPr>
          <a:lstStyle/>
          <a:p>
            <a:pPr marR="0" lvl="0" fontAlgn="base">
              <a:lnSpc>
                <a:spcPct val="90000"/>
              </a:lnSpc>
              <a:spcBef>
                <a:spcPct val="40000"/>
              </a:spcBef>
              <a:spcAft>
                <a:spcPct val="0"/>
              </a:spcAft>
              <a:buSzTx/>
              <a:tabLst/>
              <a:defRPr/>
            </a:pPr>
            <a:r>
              <a:rPr lang="en-US" altLang="en-US" sz="2400" b="1" dirty="0">
                <a:solidFill>
                  <a:schemeClr val="accent1">
                    <a:lumMod val="25000"/>
                  </a:schemeClr>
                </a:solidFill>
              </a:rPr>
              <a:t>Rethinking growth and quality of life:</a:t>
            </a:r>
          </a:p>
          <a:p>
            <a:pPr marL="800100" marR="0" lvl="1" indent="-342900" algn="l" defTabSz="914400" rtl="0" eaLnBrk="1" fontAlgn="base" latinLnBrk="0" hangingPunct="1">
              <a:lnSpc>
                <a:spcPct val="90000"/>
              </a:lnSpc>
              <a:spcBef>
                <a:spcPct val="40000"/>
              </a:spcBef>
              <a:spcAft>
                <a:spcPct val="0"/>
              </a:spcAft>
              <a:buSzTx/>
              <a:buFont typeface="Wingdings" panose="05000000000000000000" pitchFamily="2" charset="2"/>
              <a:buChar char="§"/>
              <a:tabLst/>
              <a:defRPr/>
            </a:pPr>
            <a:r>
              <a:rPr lang="en-US" altLang="en-US" sz="2400" dirty="0">
                <a:solidFill>
                  <a:schemeClr val="accent1">
                    <a:lumMod val="25000"/>
                  </a:schemeClr>
                </a:solidFill>
              </a:rPr>
              <a:t>Economic growth is merely a tool to attain the real goal of maximizing human happiness</a:t>
            </a:r>
          </a:p>
          <a:p>
            <a:pPr marL="800100" marR="0" lvl="1" indent="-342900" algn="l" defTabSz="914400" rtl="0" eaLnBrk="1" fontAlgn="base" latinLnBrk="0" hangingPunct="1">
              <a:lnSpc>
                <a:spcPct val="90000"/>
              </a:lnSpc>
              <a:spcBef>
                <a:spcPct val="40000"/>
              </a:spcBef>
              <a:spcAft>
                <a:spcPct val="0"/>
              </a:spcAft>
              <a:buSzTx/>
              <a:buFont typeface="Wingdings" panose="05000000000000000000" pitchFamily="2" charset="2"/>
              <a:buChar char="§"/>
              <a:tabLst/>
              <a:defRPr/>
            </a:pPr>
            <a:r>
              <a:rPr lang="en-US" altLang="en-US" sz="2400" dirty="0">
                <a:solidFill>
                  <a:schemeClr val="accent1">
                    <a:lumMod val="25000"/>
                  </a:schemeClr>
                </a:solidFill>
              </a:rPr>
              <a:t>We cannot attain long-term happiness by endlessly expanding our economy</a:t>
            </a:r>
          </a:p>
          <a:p>
            <a:pPr marL="800100" marR="0" lvl="1" indent="-342900" algn="l" defTabSz="914400" rtl="0" eaLnBrk="1" fontAlgn="base" latinLnBrk="0" hangingPunct="1">
              <a:lnSpc>
                <a:spcPct val="90000"/>
              </a:lnSpc>
              <a:spcBef>
                <a:spcPct val="40000"/>
              </a:spcBef>
              <a:spcAft>
                <a:spcPct val="0"/>
              </a:spcAft>
              <a:buSzTx/>
              <a:buFont typeface="Wingdings" panose="05000000000000000000" pitchFamily="2" charset="2"/>
              <a:buChar char="§"/>
              <a:tabLst/>
              <a:defRPr/>
            </a:pPr>
            <a:r>
              <a:rPr lang="en-US" altLang="en-US" sz="2400" dirty="0">
                <a:solidFill>
                  <a:schemeClr val="accent1">
                    <a:lumMod val="25000"/>
                  </a:schemeClr>
                </a:solidFill>
              </a:rPr>
              <a:t>We need to incorporate external costs into market prices of goods and services</a:t>
            </a:r>
          </a:p>
          <a:p>
            <a:pPr marL="800100" marR="0" lvl="1" indent="-342900" algn="l" defTabSz="914400" rtl="0" eaLnBrk="1" fontAlgn="base" latinLnBrk="0" hangingPunct="1">
              <a:lnSpc>
                <a:spcPct val="90000"/>
              </a:lnSpc>
              <a:spcBef>
                <a:spcPct val="40000"/>
              </a:spcBef>
              <a:spcAft>
                <a:spcPct val="0"/>
              </a:spcAft>
              <a:buSzTx/>
              <a:buFont typeface="Wingdings" panose="05000000000000000000" pitchFamily="2" charset="2"/>
              <a:buChar char="§"/>
              <a:tabLst/>
              <a:defRPr/>
            </a:pPr>
            <a:r>
              <a:rPr lang="en-US" altLang="en-US" sz="2400" dirty="0">
                <a:solidFill>
                  <a:schemeClr val="accent1">
                    <a:lumMod val="25000"/>
                  </a:schemeClr>
                </a:solidFill>
              </a:rPr>
              <a:t>Green taxes and phasing out harmful substances could encourage sustainability</a:t>
            </a:r>
          </a:p>
        </p:txBody>
      </p:sp>
    </p:spTree>
    <p:extLst>
      <p:ext uri="{BB962C8B-B14F-4D97-AF65-F5344CB8AC3E}">
        <p14:creationId xmlns:p14="http://schemas.microsoft.com/office/powerpoint/2010/main" val="2146597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p>
          <a:p>
            <a:pPr algn="ctr"/>
            <a:endParaRPr lang="en-CA" sz="3000" kern="0" dirty="0">
              <a:solidFill>
                <a:srgbClr val="274E13"/>
              </a:solidFill>
              <a:latin typeface="+mn-lt"/>
            </a:endParaRPr>
          </a:p>
          <a:p>
            <a:pPr algn="ctr"/>
            <a:r>
              <a:rPr lang="en-CA" sz="3000" kern="0" dirty="0">
                <a:solidFill>
                  <a:srgbClr val="274E13"/>
                </a:solidFill>
                <a:latin typeface="+mn-lt"/>
              </a:rPr>
              <a:t>Sustainability and Sustainable Development</a:t>
            </a:r>
            <a:endParaRPr lang="en-CA" sz="30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72160"/>
            <a:ext cx="5046870" cy="4007251"/>
          </a:xfrm>
          <a:prstGeom prst="rect">
            <a:avLst/>
          </a:prstGeom>
          <a:noFill/>
        </p:spPr>
        <p:txBody>
          <a:bodyPr wrap="square">
            <a:spAutoFit/>
          </a:bodyPr>
          <a:lstStyle/>
          <a:p>
            <a:pPr marR="0" lvl="0" fontAlgn="base">
              <a:lnSpc>
                <a:spcPct val="90000"/>
              </a:lnSpc>
              <a:spcBef>
                <a:spcPct val="40000"/>
              </a:spcBef>
              <a:spcAft>
                <a:spcPct val="0"/>
              </a:spcAft>
              <a:buSzTx/>
              <a:tabLst/>
              <a:defRPr/>
            </a:pPr>
            <a:r>
              <a:rPr lang="en-US" altLang="en-US" sz="2400" b="1" dirty="0">
                <a:solidFill>
                  <a:schemeClr val="accent1">
                    <a:lumMod val="25000"/>
                  </a:schemeClr>
                </a:solidFill>
              </a:rPr>
              <a:t>Rethinking growth and quality of life:</a:t>
            </a:r>
          </a:p>
          <a:p>
            <a:pPr marL="800100" marR="0" lvl="1" indent="-342900" algn="l" defTabSz="914400" rtl="0" eaLnBrk="0" fontAlgn="base" latinLnBrk="0" hangingPunct="0">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Economic growth is driven by consumption</a:t>
            </a:r>
          </a:p>
          <a:p>
            <a:pPr marL="800100" marR="0" lvl="1" indent="-342900" algn="l" defTabSz="914400" rtl="0" eaLnBrk="0" fontAlgn="base" latinLnBrk="0" hangingPunct="0">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We believe that more is better</a:t>
            </a:r>
          </a:p>
          <a:p>
            <a:pPr marL="800100" marR="0" lvl="1" indent="-342900" algn="l" defTabSz="914400" rtl="0" eaLnBrk="0" fontAlgn="base" latinLnBrk="0" hangingPunct="0">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Consumption of limited resources cannot continue </a:t>
            </a:r>
          </a:p>
          <a:p>
            <a:pPr marL="800100" marR="0" lvl="1" indent="-342900" algn="l" defTabSz="914400" rtl="0" eaLnBrk="0" fontAlgn="base" latinLnBrk="0" hangingPunct="0">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Affluenza – material wealth  with affluent people; accumulation of possessions</a:t>
            </a:r>
          </a:p>
        </p:txBody>
      </p:sp>
      <p:pic>
        <p:nvPicPr>
          <p:cNvPr id="8194" name="Picture 2" descr="a group of people standing next to each other">
            <a:extLst>
              <a:ext uri="{FF2B5EF4-FFF2-40B4-BE49-F238E27FC236}">
                <a16:creationId xmlns:a16="http://schemas.microsoft.com/office/drawing/2014/main" id="{11C0338C-5EB5-4194-B877-D00F1DD953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6870" y="2814429"/>
            <a:ext cx="4095450" cy="27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455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endParaRPr lang="en-CA" sz="30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Sustainability and Sustainable Development</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00073"/>
            <a:ext cx="5410200" cy="4007251"/>
          </a:xfrm>
          <a:prstGeom prst="rect">
            <a:avLst/>
          </a:prstGeom>
          <a:noFill/>
        </p:spPr>
        <p:txBody>
          <a:bodyPr wrap="square">
            <a:spAutoFit/>
          </a:bodyPr>
          <a:lstStyle/>
          <a:p>
            <a:pPr marR="0" lvl="0" fontAlgn="base">
              <a:lnSpc>
                <a:spcPct val="90000"/>
              </a:lnSpc>
              <a:spcBef>
                <a:spcPct val="40000"/>
              </a:spcBef>
              <a:spcAft>
                <a:spcPct val="0"/>
              </a:spcAft>
              <a:buSzTx/>
              <a:tabLst/>
              <a:defRPr/>
            </a:pPr>
            <a:r>
              <a:rPr lang="en-US" altLang="en-US" sz="2400" b="1" dirty="0">
                <a:solidFill>
                  <a:schemeClr val="accent1">
                    <a:lumMod val="25000"/>
                  </a:schemeClr>
                </a:solidFill>
              </a:rPr>
              <a:t>Rethinking growth and quality of life:</a:t>
            </a:r>
          </a:p>
          <a:p>
            <a:pPr marR="0" lvl="0" fontAlgn="base">
              <a:lnSpc>
                <a:spcPct val="90000"/>
              </a:lnSpc>
              <a:spcBef>
                <a:spcPct val="40000"/>
              </a:spcBef>
              <a:spcAft>
                <a:spcPct val="0"/>
              </a:spcAft>
              <a:buSzTx/>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We can reduce consumption while enhancing our quality of life by:</a:t>
            </a:r>
          </a:p>
          <a:p>
            <a:pPr marL="342900" marR="0" lvl="0" indent="-342900" fontAlgn="base">
              <a:lnSpc>
                <a:spcPct val="90000"/>
              </a:lnSpc>
              <a:spcBef>
                <a:spcPct val="40000"/>
              </a:spcBef>
              <a:spcAft>
                <a:spcPct val="0"/>
              </a:spcAft>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Improving technology and efficiency in industry</a:t>
            </a:r>
          </a:p>
          <a:p>
            <a:pPr marL="342900" marR="0" lvl="0" indent="-342900" fontAlgn="base">
              <a:lnSpc>
                <a:spcPct val="90000"/>
              </a:lnSpc>
              <a:spcBef>
                <a:spcPct val="40000"/>
              </a:spcBef>
              <a:spcAft>
                <a:spcPct val="0"/>
              </a:spcAft>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Developing a sustainable manufacturing system</a:t>
            </a:r>
          </a:p>
          <a:p>
            <a:pPr marL="342900" marR="0" lvl="0" indent="-342900" fontAlgn="base">
              <a:lnSpc>
                <a:spcPct val="90000"/>
              </a:lnSpc>
              <a:spcBef>
                <a:spcPct val="40000"/>
              </a:spcBef>
              <a:spcAft>
                <a:spcPct val="0"/>
              </a:spcAft>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Modify our behavior, attitudes, and lifestyles to minimize consumption</a:t>
            </a:r>
          </a:p>
        </p:txBody>
      </p:sp>
      <p:pic>
        <p:nvPicPr>
          <p:cNvPr id="9218" name="Picture 2" descr="Growth, sustainability, and the measurement of global gross product | CEPR">
            <a:extLst>
              <a:ext uri="{FF2B5EF4-FFF2-40B4-BE49-F238E27FC236}">
                <a16:creationId xmlns:a16="http://schemas.microsoft.com/office/drawing/2014/main" id="{2FD96322-20AA-4C90-8C97-11EE14E6C5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2379602"/>
            <a:ext cx="3739199" cy="270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802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400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Arial"/>
                <a:ea typeface="+mn-ea"/>
                <a:cs typeface="+mn-cs"/>
              </a:rPr>
              <a:t>Technology and the Contemporary Environment</a:t>
            </a:r>
          </a:p>
          <a:p>
            <a:pPr algn="ctr"/>
            <a:br>
              <a:rPr lang="en-CA" sz="3000" kern="0" dirty="0">
                <a:solidFill>
                  <a:srgbClr val="274E13"/>
                </a:solidFill>
                <a:latin typeface="+mn-lt"/>
              </a:rPr>
            </a:br>
            <a:r>
              <a:rPr lang="en-CA" sz="3000" kern="0" dirty="0">
                <a:solidFill>
                  <a:srgbClr val="274E13"/>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73346"/>
            <a:ext cx="9142320" cy="3837974"/>
          </a:xfrm>
          <a:prstGeom prst="rect">
            <a:avLst/>
          </a:prstGeom>
          <a:noFill/>
        </p:spPr>
        <p:txBody>
          <a:bodyPr wrap="square">
            <a:spAutoFit/>
          </a:bodyPr>
          <a:lstStyle/>
          <a:p>
            <a:pPr marR="0" lvl="0" algn="l" defTabSz="914400" rtl="0" eaLnBrk="1" fontAlgn="base" latinLnBrk="0" hangingPunct="1">
              <a:lnSpc>
                <a:spcPct val="90000"/>
              </a:lnSpc>
              <a:spcBef>
                <a:spcPct val="40000"/>
              </a:spcBef>
              <a:spcAft>
                <a:spcPct val="0"/>
              </a:spcAft>
              <a:buClr>
                <a:srgbClr val="006600"/>
              </a:buClr>
              <a:buSzTx/>
              <a:tabLst/>
              <a:defRPr/>
            </a:pPr>
            <a:endPar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endParaRPr>
          </a:p>
          <a:p>
            <a:pPr marR="0" lvl="0" algn="l" defTabSz="914400" rtl="0" eaLnBrk="1" fontAlgn="base" latinLnBrk="0" hangingPunct="1">
              <a:lnSpc>
                <a:spcPct val="90000"/>
              </a:lnSpc>
              <a:spcBef>
                <a:spcPct val="40000"/>
              </a:spcBef>
              <a:spcAft>
                <a:spcPct val="0"/>
              </a:spcAft>
              <a:buClr>
                <a:srgbClr val="006600"/>
              </a:buClr>
              <a:buSzTx/>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Population stability:</a:t>
            </a:r>
          </a:p>
          <a:p>
            <a:pPr marR="0" lvl="0" algn="l" defTabSz="914400" rtl="0" eaLnBrk="1" fontAlgn="base" latinLnBrk="0" hangingPunct="1">
              <a:lnSpc>
                <a:spcPct val="90000"/>
              </a:lnSpc>
              <a:spcBef>
                <a:spcPct val="40000"/>
              </a:spcBef>
              <a:spcAft>
                <a:spcPct val="0"/>
              </a:spcAft>
              <a:buClr>
                <a:srgbClr val="006600"/>
              </a:buClr>
              <a:buSzTx/>
              <a:tabLst/>
              <a:defRPr/>
            </a:pPr>
            <a:endParaRPr kumimoji="0" lang="en-US" altLang="en-US" sz="1000" i="0" u="none" strike="noStrike" kern="1200" cap="none" spc="0" normalizeH="0" baseline="0" noProof="0" dirty="0">
              <a:ln>
                <a:noFill/>
              </a:ln>
              <a:solidFill>
                <a:schemeClr val="accent1">
                  <a:lumMod val="25000"/>
                </a:schemeClr>
              </a:solidFill>
              <a:effectLst/>
              <a:uLnTx/>
              <a:uFillTx/>
              <a:ea typeface="+mn-ea"/>
              <a:cs typeface="+mn-cs"/>
            </a:endParaRPr>
          </a:p>
          <a:p>
            <a:pPr marL="800100" marR="0" lvl="1" indent="-342900" algn="l" defTabSz="914400" rtl="0" eaLnBrk="1" fontAlgn="base" latinLnBrk="0" hangingPunct="1">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Continued human population growth is not sustainable</a:t>
            </a:r>
          </a:p>
          <a:p>
            <a:pPr marL="800100" marR="0" lvl="1" indent="-342900" algn="l" defTabSz="914400" rtl="0" eaLnBrk="1" fontAlgn="base" latinLnBrk="0" hangingPunct="1">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Technology has expanded the Earth’s carrying capacity</a:t>
            </a:r>
          </a:p>
          <a:p>
            <a:pPr marL="1257300" marR="0" lvl="2" indent="-342900" algn="l" defTabSz="914400" rtl="0" eaLnBrk="1" fontAlgn="base" latinLnBrk="0" hangingPunct="1">
              <a:lnSpc>
                <a:spcPct val="90000"/>
              </a:lnSpc>
              <a:spcBef>
                <a:spcPct val="4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Sooner or later, growth will end, but how?</a:t>
            </a:r>
          </a:p>
          <a:p>
            <a:pPr marL="1257300" marR="0" lvl="2" indent="-342900" algn="l" defTabSz="914400" rtl="0" eaLnBrk="1" fontAlgn="base" latinLnBrk="0" hangingPunct="1">
              <a:lnSpc>
                <a:spcPct val="90000"/>
              </a:lnSpc>
              <a:spcBef>
                <a:spcPct val="4000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War, plagues, famine, voluntary means?</a:t>
            </a:r>
          </a:p>
          <a:p>
            <a:pPr marL="800100" marR="0" lvl="1" indent="-342900" algn="l" defTabSz="914400" rtl="0" eaLnBrk="1" fontAlgn="base" latinLnBrk="0" hangingPunct="1">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The demographic transition may help developing countries, as it helped developed countries</a:t>
            </a:r>
          </a:p>
        </p:txBody>
      </p:sp>
    </p:spTree>
    <p:extLst>
      <p:ext uri="{BB962C8B-B14F-4D97-AF65-F5344CB8AC3E}">
        <p14:creationId xmlns:p14="http://schemas.microsoft.com/office/powerpoint/2010/main" val="2852814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400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Sustainability and Sustainable Development</a:t>
            </a: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29672" y="1873346"/>
            <a:ext cx="9171992" cy="4339650"/>
          </a:xfrm>
          <a:prstGeom prst="rect">
            <a:avLst/>
          </a:prstGeom>
          <a:noFill/>
        </p:spPr>
        <p:txBody>
          <a:bodyPr wrap="square">
            <a:spAutoFit/>
          </a:bodyPr>
          <a:lstStyle/>
          <a:p>
            <a:pPr marL="342900" marR="0" lvl="0" indent="-342900" algn="l" defTabSz="914400" rtl="0" eaLnBrk="1" fontAlgn="base" latinLnBrk="0" hangingPunct="1">
              <a:lnSpc>
                <a:spcPct val="90000"/>
              </a:lnSpc>
              <a:spcBef>
                <a:spcPct val="40000"/>
              </a:spcBef>
              <a:spcAft>
                <a:spcPct val="0"/>
              </a:spcAft>
              <a:buClrTx/>
              <a:buSzTx/>
              <a:buFont typeface="Wingdings" panose="05000000000000000000" pitchFamily="2" charset="2"/>
              <a:buChar char="§"/>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Green technologies:</a:t>
            </a:r>
          </a:p>
          <a:p>
            <a:pPr marL="800100" marR="0" lvl="1" indent="-342900" algn="l" defTabSz="914400" rtl="0" eaLnBrk="1" fontAlgn="base" latinLnBrk="0" hangingPunct="1">
              <a:lnSpc>
                <a:spcPct val="90000"/>
              </a:lnSpc>
              <a:spcBef>
                <a:spcPct val="40000"/>
              </a:spcBef>
              <a:spcAft>
                <a:spcPct val="0"/>
              </a:spcAft>
              <a:buClrTx/>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Technology has spurred population increase</a:t>
            </a:r>
          </a:p>
          <a:p>
            <a:pPr marL="1257300" marR="0" lvl="2" indent="-342900" algn="l" defTabSz="914400" rtl="0" eaLnBrk="1" fontAlgn="base" latinLnBrk="0" hangingPunct="1">
              <a:lnSpc>
                <a:spcPct val="90000"/>
              </a:lnSpc>
              <a:spcBef>
                <a:spcPct val="40000"/>
              </a:spcBef>
              <a:spcAft>
                <a:spcPct val="0"/>
              </a:spcAft>
              <a:buClr>
                <a:srgbClr val="0000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Agricultural revolution, advances in medicine and health</a:t>
            </a:r>
          </a:p>
          <a:p>
            <a:pPr marL="800100" marR="0" lvl="1" indent="-342900" algn="l" defTabSz="914400" rtl="0" eaLnBrk="1" fontAlgn="base" latinLnBrk="0" hangingPunct="1">
              <a:lnSpc>
                <a:spcPct val="90000"/>
              </a:lnSpc>
              <a:spcBef>
                <a:spcPct val="40000"/>
              </a:spcBef>
              <a:spcAft>
                <a:spcPct val="0"/>
              </a:spcAft>
              <a:buClr>
                <a:srgbClr val="000000"/>
              </a:buClr>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Technology magnifies our impact on Earth (either positive or negative)</a:t>
            </a:r>
          </a:p>
          <a:p>
            <a:pPr marL="1257300" marR="0" lvl="2" indent="-342900" algn="l" defTabSz="914400" rtl="0" eaLnBrk="1" fontAlgn="base" latinLnBrk="0" hangingPunct="1">
              <a:lnSpc>
                <a:spcPct val="90000"/>
              </a:lnSpc>
              <a:spcBef>
                <a:spcPct val="0"/>
              </a:spcBef>
              <a:spcAft>
                <a:spcPct val="0"/>
              </a:spcAft>
              <a:buClr>
                <a:srgbClr val="0000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The IPAT equation</a:t>
            </a:r>
          </a:p>
          <a:p>
            <a:pPr marL="1257300" marR="0" lvl="2" indent="-342900" algn="l" defTabSz="914400" rtl="0" eaLnBrk="1" fontAlgn="base" latinLnBrk="0" hangingPunct="1">
              <a:lnSpc>
                <a:spcPct val="90000"/>
              </a:lnSpc>
              <a:spcBef>
                <a:spcPct val="0"/>
              </a:spcBef>
              <a:spcAft>
                <a:spcPct val="0"/>
              </a:spcAft>
              <a:buClr>
                <a:srgbClr val="000000"/>
              </a:buClr>
              <a:buSzTx/>
              <a:buFont typeface="Wingdings" panose="05000000000000000000" pitchFamily="2" charset="2"/>
              <a:buChar char="§"/>
              <a:tabLst/>
              <a:defRPr/>
            </a:pPr>
            <a:endPar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endParaRPr>
          </a:p>
          <a:p>
            <a:pPr marL="800100" marR="0" lvl="1" indent="-342900" algn="l" defTabSz="914400" rtl="0" eaLnBrk="1" fontAlgn="base" latinLnBrk="0" hangingPunct="1">
              <a:lnSpc>
                <a:spcPct val="90000"/>
              </a:lnSpc>
              <a:spcBef>
                <a:spcPct val="0"/>
              </a:spcBef>
              <a:spcAft>
                <a:spcPct val="0"/>
              </a:spcAft>
              <a:buClr>
                <a:srgbClr val="000000"/>
              </a:buClr>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Short-sighted uses of technology have created a mess</a:t>
            </a:r>
          </a:p>
          <a:p>
            <a:pPr marL="1257300" marR="0" lvl="2" indent="-342900" algn="l" defTabSz="914400" rtl="0" eaLnBrk="1" fontAlgn="base" latinLnBrk="0" hangingPunct="1">
              <a:lnSpc>
                <a:spcPct val="90000"/>
              </a:lnSpc>
              <a:spcBef>
                <a:spcPct val="0"/>
              </a:spcBef>
              <a:spcAft>
                <a:spcPct val="0"/>
              </a:spcAft>
              <a:buClr>
                <a:srgbClr val="0000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But wiser use of green technology can help us get out</a:t>
            </a:r>
          </a:p>
          <a:p>
            <a:pPr marL="800100" marR="0" lvl="1" indent="-342900" algn="l" defTabSz="914400" rtl="0" eaLnBrk="1" fontAlgn="base" latinLnBrk="0" hangingPunct="1">
              <a:lnSpc>
                <a:spcPct val="90000"/>
              </a:lnSpc>
              <a:spcBef>
                <a:spcPct val="40000"/>
              </a:spcBef>
              <a:spcAft>
                <a:spcPct val="0"/>
              </a:spcAft>
              <a:buClr>
                <a:srgbClr val="000000"/>
              </a:buClr>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Developed countries have exported technologies to developing countries.</a:t>
            </a:r>
          </a:p>
        </p:txBody>
      </p:sp>
    </p:spTree>
    <p:extLst>
      <p:ext uri="{BB962C8B-B14F-4D97-AF65-F5344CB8AC3E}">
        <p14:creationId xmlns:p14="http://schemas.microsoft.com/office/powerpoint/2010/main" val="2095095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0" name="Google Shape;171;p26">
            <a:extLst>
              <a:ext uri="{FF2B5EF4-FFF2-40B4-BE49-F238E27FC236}">
                <a16:creationId xmlns:a16="http://schemas.microsoft.com/office/drawing/2014/main" id="{1F30DF76-43E6-45B2-8884-82E75D53A382}"/>
              </a:ext>
            </a:extLst>
          </p:cNvPr>
          <p:cNvSpPr txBox="1">
            <a:spLocks/>
          </p:cNvSpPr>
          <p:nvPr/>
        </p:nvSpPr>
        <p:spPr>
          <a:xfrm>
            <a:off x="-5" y="-56452"/>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lang="en-CA" sz="3000" dirty="0">
                <a:latin typeface="+mn-lt"/>
              </a:rPr>
              <a:t>Technology and the Contemporary Environment</a:t>
            </a:r>
            <a:br>
              <a:rPr lang="en-CA" sz="3600" dirty="0"/>
            </a:br>
            <a:endParaRPr lang="en-CA" sz="3600" b="0" dirty="0"/>
          </a:p>
        </p:txBody>
      </p:sp>
      <p:pic>
        <p:nvPicPr>
          <p:cNvPr id="3" name="Picture 2">
            <a:extLst>
              <a:ext uri="{FF2B5EF4-FFF2-40B4-BE49-F238E27FC236}">
                <a16:creationId xmlns:a16="http://schemas.microsoft.com/office/drawing/2014/main" id="{5C036FA9-7079-468D-BE0B-038678F6D8A3}"/>
              </a:ext>
            </a:extLst>
          </p:cNvPr>
          <p:cNvPicPr>
            <a:picLocks noChangeAspect="1"/>
          </p:cNvPicPr>
          <p:nvPr/>
        </p:nvPicPr>
        <p:blipFill>
          <a:blip r:embed="rId3"/>
          <a:stretch>
            <a:fillRect/>
          </a:stretch>
        </p:blipFill>
        <p:spPr>
          <a:xfrm>
            <a:off x="838200" y="922137"/>
            <a:ext cx="7602759" cy="5077447"/>
          </a:xfrm>
          <a:prstGeom prst="rect">
            <a:avLst/>
          </a:prstGeom>
        </p:spPr>
      </p:pic>
      <p:sp>
        <p:nvSpPr>
          <p:cNvPr id="8" name="Google Shape;171;p26">
            <a:extLst>
              <a:ext uri="{FF2B5EF4-FFF2-40B4-BE49-F238E27FC236}">
                <a16:creationId xmlns:a16="http://schemas.microsoft.com/office/drawing/2014/main" id="{B100AB51-A5E5-4C05-B8D9-F9607639CA6F}"/>
              </a:ext>
            </a:extLst>
          </p:cNvPr>
          <p:cNvSpPr txBox="1">
            <a:spLocks/>
          </p:cNvSpPr>
          <p:nvPr/>
        </p:nvSpPr>
        <p:spPr>
          <a:xfrm>
            <a:off x="-7781" y="5334000"/>
            <a:ext cx="9142315" cy="1524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1600" dirty="0">
                <a:solidFill>
                  <a:schemeClr val="accent1">
                    <a:lumMod val="25000"/>
                  </a:schemeClr>
                </a:solidFill>
                <a:latin typeface="+mn-lt"/>
              </a:rPr>
              <a:t>Nature makes human development possible but our relentless demand for the earth’s resources is accelerating extinction rates and devastating the world’s ecosystems.</a:t>
            </a:r>
          </a:p>
          <a:p>
            <a:pPr algn="ctr"/>
            <a:endParaRPr lang="en-US" sz="1100" dirty="0">
              <a:solidFill>
                <a:schemeClr val="accent1">
                  <a:lumMod val="25000"/>
                </a:schemeClr>
              </a:solidFill>
              <a:latin typeface="+mn-lt"/>
            </a:endParaRPr>
          </a:p>
          <a:p>
            <a:pPr algn="ctr"/>
            <a:r>
              <a:rPr lang="en-US" sz="1600" dirty="0">
                <a:solidFill>
                  <a:schemeClr val="accent1">
                    <a:lumMod val="25000"/>
                  </a:schemeClr>
                </a:solidFill>
                <a:latin typeface="+mn-lt"/>
              </a:rPr>
              <a:t>Joyce Msuya, Deputy Executive Director, </a:t>
            </a:r>
          </a:p>
          <a:p>
            <a:pPr algn="ctr"/>
            <a:r>
              <a:rPr lang="en-US" sz="1600" dirty="0">
                <a:solidFill>
                  <a:schemeClr val="accent1">
                    <a:lumMod val="25000"/>
                  </a:schemeClr>
                </a:solidFill>
                <a:latin typeface="+mn-lt"/>
              </a:rPr>
              <a:t>United Nations Environment Programme</a:t>
            </a:r>
          </a:p>
        </p:txBody>
      </p:sp>
    </p:spTree>
    <p:extLst>
      <p:ext uri="{BB962C8B-B14F-4D97-AF65-F5344CB8AC3E}">
        <p14:creationId xmlns:p14="http://schemas.microsoft.com/office/powerpoint/2010/main" val="1535824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35766" y="0"/>
            <a:ext cx="914400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Arial Nova" panose="020B0504020202020204" pitchFamily="34" charset="0"/>
              </a:rPr>
              <a:t>Technology and the Contemporary Environment </a:t>
            </a:r>
            <a:br>
              <a:rPr lang="en-CA" sz="3600" kern="0" dirty="0">
                <a:solidFill>
                  <a:srgbClr val="274E13"/>
                </a:solidFill>
              </a:rPr>
            </a:br>
            <a:endParaRPr lang="en-CA" sz="3600" b="0" kern="0" dirty="0">
              <a:solidFill>
                <a:srgbClr val="274E13"/>
              </a:solidFill>
            </a:endParaRPr>
          </a:p>
        </p:txBody>
      </p:sp>
      <p:sp>
        <p:nvSpPr>
          <p:cNvPr id="6" name="TextBox 5">
            <a:extLst>
              <a:ext uri="{FF2B5EF4-FFF2-40B4-BE49-F238E27FC236}">
                <a16:creationId xmlns:a16="http://schemas.microsoft.com/office/drawing/2014/main" id="{6A804008-E22E-4175-9C46-0083D65967A5}"/>
              </a:ext>
            </a:extLst>
          </p:cNvPr>
          <p:cNvSpPr txBox="1"/>
          <p:nvPr/>
        </p:nvSpPr>
        <p:spPr>
          <a:xfrm>
            <a:off x="35767" y="978589"/>
            <a:ext cx="9144000" cy="5706177"/>
          </a:xfrm>
          <a:prstGeom prst="rect">
            <a:avLst/>
          </a:prstGeom>
          <a:noFill/>
        </p:spPr>
        <p:txBody>
          <a:bodyPr wrap="square">
            <a:spAutoFit/>
          </a:bodyPr>
          <a:lstStyle/>
          <a:p>
            <a:pPr marL="0" marR="0" lvl="0" indent="0" algn="ctr" defTabSz="914400" rtl="0" eaLnBrk="1" fontAlgn="auto" latinLnBrk="0" hangingPunct="1">
              <a:lnSpc>
                <a:spcPct val="100000"/>
              </a:lnSpc>
              <a:spcBef>
                <a:spcPct val="20000"/>
              </a:spcBef>
              <a:spcAft>
                <a:spcPts val="0"/>
              </a:spcAft>
              <a:buClr>
                <a:srgbClr val="418AB3"/>
              </a:buClr>
              <a:buSzTx/>
              <a:buFont typeface="Wingdings 2" pitchFamily="18" charset="2"/>
              <a:buNone/>
              <a:tabLst/>
              <a:defRPr/>
            </a:pPr>
            <a:endParaRPr kumimoji="0" lang="en-US" sz="2400"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a:p>
            <a:pPr marL="0" marR="0" lvl="0" indent="0" algn="ctr" defTabSz="914400" rtl="0" eaLnBrk="1" fontAlgn="auto" latinLnBrk="0" hangingPunct="1">
              <a:lnSpc>
                <a:spcPct val="100000"/>
              </a:lnSpc>
              <a:spcBef>
                <a:spcPct val="20000"/>
              </a:spcBef>
              <a:spcAft>
                <a:spcPts val="0"/>
              </a:spcAft>
              <a:buClr>
                <a:srgbClr val="418AB3"/>
              </a:buClr>
              <a:buSzTx/>
              <a:buFont typeface="Wingdings 2" pitchFamily="18" charset="2"/>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mn-cs"/>
              </a:rPr>
              <a:t>Because many of Earth’s natural resources are </a:t>
            </a:r>
            <a:r>
              <a:rPr kumimoji="0" lang="en-US" sz="2400" b="1" i="0" u="none" strike="noStrike" kern="1200" cap="none" spc="150" normalizeH="0" baseline="0" noProof="0" dirty="0">
                <a:ln>
                  <a:noFill/>
                </a:ln>
                <a:solidFill>
                  <a:schemeClr val="accent1">
                    <a:lumMod val="25000"/>
                  </a:schemeClr>
                </a:solidFill>
                <a:effectLst/>
                <a:uLnTx/>
                <a:uFillTx/>
                <a:ea typeface="+mn-ea"/>
                <a:cs typeface="+mn-cs"/>
              </a:rPr>
              <a:t>limited</a:t>
            </a:r>
            <a:r>
              <a:rPr kumimoji="0" lang="en-US" sz="2400" b="0" i="0" u="none" strike="noStrike" kern="1200" cap="none" spc="150" normalizeH="0" baseline="0" noProof="0" dirty="0">
                <a:ln>
                  <a:noFill/>
                </a:ln>
                <a:solidFill>
                  <a:schemeClr val="accent1">
                    <a:lumMod val="25000"/>
                  </a:schemeClr>
                </a:solidFill>
                <a:effectLst/>
                <a:uLnTx/>
                <a:uFillTx/>
                <a:ea typeface="+mn-ea"/>
                <a:cs typeface="+mn-cs"/>
              </a:rPr>
              <a:t> and n</a:t>
            </a:r>
            <a:r>
              <a:rPr kumimoji="0" lang="en-US" sz="2400" b="1" i="0" u="none" strike="noStrike" kern="1200" cap="none" spc="150" normalizeH="0" baseline="0" noProof="0" dirty="0">
                <a:ln>
                  <a:noFill/>
                </a:ln>
                <a:solidFill>
                  <a:schemeClr val="accent1">
                    <a:lumMod val="25000"/>
                  </a:schemeClr>
                </a:solidFill>
                <a:effectLst/>
                <a:uLnTx/>
                <a:uFillTx/>
                <a:ea typeface="+mn-ea"/>
                <a:cs typeface="+mn-cs"/>
              </a:rPr>
              <a:t>onrenewable</a:t>
            </a:r>
            <a:r>
              <a:rPr kumimoji="0" lang="en-US" sz="2400" b="0" i="0" u="none" strike="noStrike" kern="1200" cap="none" spc="150" normalizeH="0" baseline="0" noProof="0" dirty="0">
                <a:ln>
                  <a:noFill/>
                </a:ln>
                <a:solidFill>
                  <a:schemeClr val="accent1">
                    <a:lumMod val="25000"/>
                  </a:schemeClr>
                </a:solidFill>
                <a:effectLst/>
                <a:uLnTx/>
                <a:uFillTx/>
                <a:ea typeface="+mn-ea"/>
                <a:cs typeface="+mn-cs"/>
              </a:rPr>
              <a:t>, consumption cannot continue growing forever. Eventually, if we do not shift to </a:t>
            </a:r>
            <a:r>
              <a:rPr kumimoji="0" lang="en-US" sz="2400" b="1" i="0" u="none" strike="noStrike" kern="1200" cap="none" spc="150" normalizeH="0" baseline="0" noProof="0" dirty="0">
                <a:ln>
                  <a:noFill/>
                </a:ln>
                <a:solidFill>
                  <a:schemeClr val="accent1">
                    <a:lumMod val="25000"/>
                  </a:schemeClr>
                </a:solidFill>
                <a:effectLst/>
                <a:uLnTx/>
                <a:uFillTx/>
                <a:ea typeface="+mn-ea"/>
                <a:cs typeface="+mn-cs"/>
              </a:rPr>
              <a:t>more sustainable resource use</a:t>
            </a:r>
            <a:r>
              <a:rPr kumimoji="0" lang="en-US" sz="2400" b="0" i="0" u="none" strike="noStrike" kern="1200" cap="none" spc="150" normalizeH="0" baseline="0" noProof="0" dirty="0">
                <a:ln>
                  <a:noFill/>
                </a:ln>
                <a:solidFill>
                  <a:schemeClr val="accent1">
                    <a:lumMod val="25000"/>
                  </a:schemeClr>
                </a:solidFill>
                <a:effectLst/>
                <a:uLnTx/>
                <a:uFillTx/>
                <a:ea typeface="+mn-ea"/>
                <a:cs typeface="+mn-cs"/>
              </a:rPr>
              <a:t>, per capita consumption will drop for rich and poor alike as resources dwindle. Critics may scoff at the notion that resources are limited, but we must remember that our perspective in time is limited, and that </a:t>
            </a:r>
            <a:r>
              <a:rPr kumimoji="0" lang="en-US" sz="2400" b="1" i="0" u="none" strike="noStrike" kern="1200" cap="none" spc="150" normalizeH="0" baseline="0" noProof="0" dirty="0">
                <a:ln>
                  <a:noFill/>
                </a:ln>
                <a:solidFill>
                  <a:schemeClr val="accent1">
                    <a:lumMod val="25000"/>
                  </a:schemeClr>
                </a:solidFill>
                <a:effectLst/>
                <a:uLnTx/>
                <a:uFillTx/>
                <a:ea typeface="+mn-ea"/>
                <a:cs typeface="+mn-cs"/>
              </a:rPr>
              <a:t>our consumption is taking place within an extraordinarily brief slice of time in the long course of history</a:t>
            </a:r>
            <a:r>
              <a:rPr kumimoji="0" lang="en-US" sz="2400" b="0" i="0" u="none" strike="noStrike" kern="1200" cap="none" spc="150" normalizeH="0" baseline="0" noProof="0" dirty="0">
                <a:ln>
                  <a:noFill/>
                </a:ln>
                <a:solidFill>
                  <a:schemeClr val="accent1">
                    <a:lumMod val="25000"/>
                  </a:schemeClr>
                </a:solidFill>
                <a:effectLst/>
                <a:uLnTx/>
                <a:uFillTx/>
                <a:ea typeface="+mn-ea"/>
                <a:cs typeface="+mn-cs"/>
              </a:rPr>
              <a:t>. Our lavishly consumptive lifestyles are a brand-new phenomenon on Earth. We are enjoying the greatest material prosperity in all of history, but if we do not find ways to make our wealth sustainable, the party may not last much longer. (United Nations)</a:t>
            </a:r>
            <a:endParaRPr lang="en-US" sz="2200" dirty="0">
              <a:solidFill>
                <a:schemeClr val="accent1">
                  <a:lumMod val="25000"/>
                </a:schemeClr>
              </a:solidFill>
            </a:endParaRPr>
          </a:p>
        </p:txBody>
      </p:sp>
      <p:pic>
        <p:nvPicPr>
          <p:cNvPr id="3" name="Picture 2">
            <a:extLst>
              <a:ext uri="{FF2B5EF4-FFF2-40B4-BE49-F238E27FC236}">
                <a16:creationId xmlns:a16="http://schemas.microsoft.com/office/drawing/2014/main" id="{0FD59FAA-B6E2-40C2-856E-A05DEBD343FE}"/>
              </a:ext>
            </a:extLst>
          </p:cNvPr>
          <p:cNvPicPr>
            <a:picLocks noChangeAspect="1"/>
          </p:cNvPicPr>
          <p:nvPr/>
        </p:nvPicPr>
        <p:blipFill>
          <a:blip r:embed="rId3"/>
          <a:stretch>
            <a:fillRect/>
          </a:stretch>
        </p:blipFill>
        <p:spPr>
          <a:xfrm>
            <a:off x="0" y="3403495"/>
            <a:ext cx="9144000" cy="51010"/>
          </a:xfrm>
          <a:prstGeom prst="rect">
            <a:avLst/>
          </a:prstGeom>
        </p:spPr>
      </p:pic>
    </p:spTree>
    <p:extLst>
      <p:ext uri="{BB962C8B-B14F-4D97-AF65-F5344CB8AC3E}">
        <p14:creationId xmlns:p14="http://schemas.microsoft.com/office/powerpoint/2010/main" val="3186080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0" name="TextBox 19">
            <a:extLst>
              <a:ext uri="{FF2B5EF4-FFF2-40B4-BE49-F238E27FC236}">
                <a16:creationId xmlns:a16="http://schemas.microsoft.com/office/drawing/2014/main" id="{8ED9C5A3-5258-4A06-9FD1-944ACF2E1739}"/>
              </a:ext>
            </a:extLst>
          </p:cNvPr>
          <p:cNvSpPr txBox="1"/>
          <p:nvPr/>
        </p:nvSpPr>
        <p:spPr>
          <a:xfrm>
            <a:off x="761999" y="1935423"/>
            <a:ext cx="4538427" cy="3816429"/>
          </a:xfrm>
          <a:prstGeom prst="rect">
            <a:avLst/>
          </a:prstGeom>
          <a:noFill/>
        </p:spPr>
        <p:txBody>
          <a:bodyPr wrap="square">
            <a:spAutoFit/>
          </a:bodyPr>
          <a:lstStyle/>
          <a:p>
            <a:pPr>
              <a:buClr>
                <a:srgbClr val="000000"/>
              </a:buClr>
            </a:pPr>
            <a:r>
              <a:rPr lang="en-US" sz="2200" kern="0" dirty="0">
                <a:solidFill>
                  <a:srgbClr val="373D3F"/>
                </a:solidFill>
                <a:cs typeface="Arial"/>
                <a:sym typeface="Arial"/>
              </a:rPr>
              <a:t>“Toronto is in the ‘Dish With One Spoon Territory’. The Dish With One Spoon is a treaty between the Anishinaabe, Mississaugas and Haudenosaunee that bound them to share the territory and protect the land. Subsequent Indigenous Nations and peoples, Europeans and all newcomers have been invited into this treaty in the spirit of peace, friendship and respect.”</a:t>
            </a:r>
            <a:endParaRPr lang="en-CA" sz="2200" kern="0" dirty="0">
              <a:solidFill>
                <a:srgbClr val="000000"/>
              </a:solidFill>
              <a:cs typeface="Arial"/>
              <a:sym typeface="Arial"/>
            </a:endParaRPr>
          </a:p>
        </p:txBody>
      </p:sp>
      <p:sp>
        <p:nvSpPr>
          <p:cNvPr id="23" name="TextBox 22">
            <a:extLst>
              <a:ext uri="{FF2B5EF4-FFF2-40B4-BE49-F238E27FC236}">
                <a16:creationId xmlns:a16="http://schemas.microsoft.com/office/drawing/2014/main" id="{D9477BBA-6530-4CEF-BC54-CBED8C1C7D68}"/>
              </a:ext>
            </a:extLst>
          </p:cNvPr>
          <p:cNvSpPr txBox="1"/>
          <p:nvPr/>
        </p:nvSpPr>
        <p:spPr>
          <a:xfrm>
            <a:off x="478079" y="6172200"/>
            <a:ext cx="8381999" cy="584775"/>
          </a:xfrm>
          <a:prstGeom prst="rect">
            <a:avLst/>
          </a:prstGeom>
          <a:noFill/>
        </p:spPr>
        <p:txBody>
          <a:bodyPr wrap="square">
            <a:spAutoFit/>
          </a:bodyPr>
          <a:lstStyle/>
          <a:p>
            <a:pPr algn="ctr">
              <a:buClr>
                <a:srgbClr val="000000"/>
              </a:buClr>
            </a:pPr>
            <a:r>
              <a:rPr lang="en-US" sz="1600" kern="0" dirty="0">
                <a:solidFill>
                  <a:srgbClr val="000000"/>
                </a:solidFill>
                <a:latin typeface="Arial"/>
                <a:cs typeface="Arial"/>
                <a:sym typeface="Arial"/>
              </a:rPr>
              <a:t>Awakenings: We Were Always Here | Acknowledgment (A film by Jonathan Elliott, 2020)</a:t>
            </a:r>
          </a:p>
          <a:p>
            <a:pPr algn="ctr">
              <a:buClr>
                <a:srgbClr val="000000"/>
              </a:buClr>
            </a:pPr>
            <a:r>
              <a:rPr lang="en-CA" sz="1600" b="1" kern="0" dirty="0">
                <a:solidFill>
                  <a:srgbClr val="000000"/>
                </a:solidFill>
                <a:latin typeface="Arial"/>
                <a:cs typeface="Arial"/>
                <a:sym typeface="Arial"/>
              </a:rPr>
              <a:t>https://www.youtube.com/watch?v=3X4MYbJvLUI</a:t>
            </a:r>
          </a:p>
        </p:txBody>
      </p:sp>
      <p:sp>
        <p:nvSpPr>
          <p:cNvPr id="7" name="Google Shape;171;p26">
            <a:extLst>
              <a:ext uri="{FF2B5EF4-FFF2-40B4-BE49-F238E27FC236}">
                <a16:creationId xmlns:a16="http://schemas.microsoft.com/office/drawing/2014/main" id="{313FC07F-EDA8-469E-A6B9-79E4B7280A13}"/>
              </a:ext>
            </a:extLst>
          </p:cNvPr>
          <p:cNvSpPr txBox="1">
            <a:spLocks/>
          </p:cNvSpPr>
          <p:nvPr/>
        </p:nvSpPr>
        <p:spPr>
          <a:xfrm>
            <a:off x="892680" y="996979"/>
            <a:ext cx="7356959"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000" kern="0" dirty="0">
                <a:solidFill>
                  <a:srgbClr val="274E13"/>
                </a:solidFill>
                <a:latin typeface="+mn-lt"/>
              </a:rPr>
            </a:br>
            <a:r>
              <a:rPr lang="en-CA" sz="3000" kern="0" dirty="0">
                <a:solidFill>
                  <a:srgbClr val="274E13"/>
                </a:solidFill>
                <a:latin typeface="+mn-lt"/>
              </a:rPr>
              <a:t>Land Acknowledgement </a:t>
            </a:r>
            <a:br>
              <a:rPr lang="en-CA" sz="3000" kern="0" dirty="0">
                <a:solidFill>
                  <a:srgbClr val="274E13"/>
                </a:solidFill>
                <a:latin typeface="+mn-lt"/>
              </a:rPr>
            </a:br>
            <a:endParaRPr lang="en-CA" sz="3000" b="0" kern="0" dirty="0">
              <a:solidFill>
                <a:srgbClr val="274E13"/>
              </a:solidFill>
              <a:latin typeface="+mn-lt"/>
            </a:endParaRPr>
          </a:p>
        </p:txBody>
      </p:sp>
      <p:sp>
        <p:nvSpPr>
          <p:cNvPr id="8" name="Google Shape;171;p26">
            <a:extLst>
              <a:ext uri="{FF2B5EF4-FFF2-40B4-BE49-F238E27FC236}">
                <a16:creationId xmlns:a16="http://schemas.microsoft.com/office/drawing/2014/main" id="{3CB81CCF-3CDC-4C99-8C1F-7765239642D4}"/>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pic>
        <p:nvPicPr>
          <p:cNvPr id="1028" name="Picture 4" descr="New 'land acknowledgement' signs in Toronto recognize Indigenous peoples -  Toronto | Globalnews.ca">
            <a:extLst>
              <a:ext uri="{FF2B5EF4-FFF2-40B4-BE49-F238E27FC236}">
                <a16:creationId xmlns:a16="http://schemas.microsoft.com/office/drawing/2014/main" id="{56148B2F-4AC2-4950-8980-D891914C0D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426" y="1994229"/>
            <a:ext cx="3699359" cy="369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57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Arial Nova" panose="020B0504020202020204" pitchFamily="34" charset="0"/>
                <a:ea typeface="+mn-ea"/>
                <a:cs typeface="+mn-cs"/>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978589"/>
            <a:ext cx="9144000" cy="447507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endParaRPr>
          </a:p>
          <a:p>
            <a:pPr marR="0" lvl="0" algn="l" defTabSz="914400" rtl="0" eaLnBrk="1" fontAlgn="base" latinLnBrk="0" hangingPunct="1">
              <a:lnSpc>
                <a:spcPct val="90000"/>
              </a:lnSpc>
              <a:spcBef>
                <a:spcPct val="40000"/>
              </a:spcBef>
              <a:spcAft>
                <a:spcPct val="0"/>
              </a:spcAft>
              <a:buClr>
                <a:schemeClr val="accent1">
                  <a:lumMod val="25000"/>
                </a:schemeClr>
              </a:buClr>
              <a:buSzTx/>
              <a:tabLst/>
              <a:defRPr/>
            </a:pPr>
            <a:r>
              <a:rPr kumimoji="0" lang="en-US" altLang="en-US" sz="2400" b="1" i="0" u="none" strike="noStrike" kern="1200" cap="none" spc="0" normalizeH="0" baseline="0" noProof="0" dirty="0">
                <a:ln>
                  <a:noFill/>
                </a:ln>
                <a:solidFill>
                  <a:schemeClr val="accent1">
                    <a:lumMod val="25000"/>
                  </a:schemeClr>
                </a:solidFill>
                <a:effectLst/>
                <a:uLnTx/>
                <a:uFillTx/>
                <a:ea typeface="+mn-ea"/>
                <a:cs typeface="+mn-cs"/>
              </a:rPr>
              <a:t>Mimicking natural systems:</a:t>
            </a:r>
          </a:p>
          <a:p>
            <a:pPr marL="800100" marR="0" lvl="1" indent="-342900" algn="l" defTabSz="914400" rtl="0" eaLnBrk="1" fontAlgn="base" latinLnBrk="0" hangingPunct="1">
              <a:lnSpc>
                <a:spcPct val="90000"/>
              </a:lnSpc>
              <a:spcBef>
                <a:spcPct val="40000"/>
              </a:spcBef>
              <a:spcAft>
                <a:spcPct val="0"/>
              </a:spcAft>
              <a:buClr>
                <a:schemeClr val="accent1">
                  <a:lumMod val="25000"/>
                </a:schemeClr>
              </a:buClr>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Environmental systems operate in cycles</a:t>
            </a:r>
          </a:p>
          <a:p>
            <a:pPr marL="1257300" marR="0" lvl="2" indent="-342900" algn="l" defTabSz="914400" rtl="0" eaLnBrk="1" fontAlgn="base" latinLnBrk="0" hangingPunct="1">
              <a:lnSpc>
                <a:spcPct val="90000"/>
              </a:lnSpc>
              <a:spcBef>
                <a:spcPct val="4000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Feedback loops and circular material flows</a:t>
            </a:r>
          </a:p>
          <a:p>
            <a:pPr marL="1257300" marR="0" lvl="2" indent="-342900" algn="l" defTabSz="914400" rtl="0" eaLnBrk="1" fontAlgn="base" latinLnBrk="0" hangingPunct="1">
              <a:lnSpc>
                <a:spcPct val="90000"/>
              </a:lnSpc>
              <a:spcBef>
                <a:spcPct val="4000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Output is recycled into input</a:t>
            </a:r>
          </a:p>
          <a:p>
            <a:pPr marL="800100" marR="0" lvl="1" indent="-342900" algn="l" defTabSz="914400" rtl="0" eaLnBrk="1" fontAlgn="base" latinLnBrk="0" hangingPunct="1">
              <a:lnSpc>
                <a:spcPct val="90000"/>
              </a:lnSpc>
              <a:spcBef>
                <a:spcPct val="40000"/>
              </a:spcBef>
              <a:spcAft>
                <a:spcPct val="0"/>
              </a:spcAft>
              <a:buClr>
                <a:schemeClr val="accent1">
                  <a:lumMod val="25000"/>
                </a:schemeClr>
              </a:buClr>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Human systems are linear</a:t>
            </a:r>
          </a:p>
          <a:p>
            <a:pPr marL="1257300" marR="0" lvl="2" indent="-342900" algn="l" defTabSz="914400" rtl="0" eaLnBrk="1" fontAlgn="base" latinLnBrk="0" hangingPunct="1">
              <a:lnSpc>
                <a:spcPct val="90000"/>
              </a:lnSpc>
              <a:spcBef>
                <a:spcPct val="4000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Raw materials are processed, which generates waste</a:t>
            </a:r>
          </a:p>
          <a:p>
            <a:pPr marL="800100" marR="0" lvl="1" indent="-342900" algn="l" defTabSz="914400" rtl="0" eaLnBrk="1" fontAlgn="base" latinLnBrk="0" hangingPunct="1">
              <a:lnSpc>
                <a:spcPct val="90000"/>
              </a:lnSpc>
              <a:spcBef>
                <a:spcPct val="40000"/>
              </a:spcBef>
              <a:spcAft>
                <a:spcPct val="0"/>
              </a:spcAft>
              <a:buClr>
                <a:schemeClr val="accent1">
                  <a:lumMod val="25000"/>
                </a:schemeClr>
              </a:buClr>
              <a:buSzTx/>
              <a:buFont typeface="Wingdings" panose="05000000000000000000" pitchFamily="2" charset="2"/>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Virtually all products can be recycled, given the right technology</a:t>
            </a:r>
          </a:p>
          <a:p>
            <a:pPr marL="1257300" marR="0" lvl="2" indent="-342900" algn="l" defTabSz="914400" rtl="0" eaLnBrk="1" fontAlgn="base" latinLnBrk="0" hangingPunct="1">
              <a:lnSpc>
                <a:spcPct val="90000"/>
              </a:lnSpc>
              <a:spcBef>
                <a:spcPct val="40000"/>
              </a:spcBef>
              <a:spcAft>
                <a:spcPct val="0"/>
              </a:spcAft>
              <a:buClr>
                <a:schemeClr val="accent1">
                  <a:lumMod val="25000"/>
                </a:schemeClr>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accent1">
                    <a:lumMod val="25000"/>
                  </a:schemeClr>
                </a:solidFill>
                <a:effectLst/>
                <a:uLnTx/>
                <a:uFillTx/>
                <a:ea typeface="+mn-ea"/>
                <a:cs typeface="+mn-cs"/>
              </a:rPr>
              <a:t>The ultimate vision is to generate no waste</a:t>
            </a:r>
          </a:p>
        </p:txBody>
      </p:sp>
    </p:spTree>
    <p:extLst>
      <p:ext uri="{BB962C8B-B14F-4D97-AF65-F5344CB8AC3E}">
        <p14:creationId xmlns:p14="http://schemas.microsoft.com/office/powerpoint/2010/main" val="1347176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Arial Nova" panose="020B0504020202020204" pitchFamily="34" charset="0"/>
                <a:ea typeface="+mn-ea"/>
                <a:cs typeface="+mn-cs"/>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978589"/>
            <a:ext cx="9144000" cy="432426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Arial" panose="020B0604020202020204" pitchFamily="34" charset="0"/>
            </a:endParaRPr>
          </a:p>
          <a:p>
            <a:pPr algn="l"/>
            <a:r>
              <a:rPr lang="en-US" altLang="en-US" sz="2400" b="1" dirty="0">
                <a:solidFill>
                  <a:schemeClr val="bg2">
                    <a:lumMod val="50000"/>
                  </a:schemeClr>
                </a:solidFill>
              </a:rPr>
              <a:t>Long-term perspectives:</a:t>
            </a:r>
          </a:p>
          <a:p>
            <a:pPr algn="l"/>
            <a:endParaRPr lang="en-US" altLang="en-US" sz="2400" dirty="0">
              <a:solidFill>
                <a:schemeClr val="bg2">
                  <a:lumMod val="50000"/>
                </a:schemeClr>
              </a:solidFill>
            </a:endParaRPr>
          </a:p>
          <a:p>
            <a:pPr marL="342900" indent="-342900" algn="l">
              <a:buFont typeface="Arial" panose="020B0604020202020204" pitchFamily="34" charset="0"/>
              <a:buChar char="•"/>
            </a:pPr>
            <a:r>
              <a:rPr lang="en-US" altLang="en-US" sz="2400" dirty="0">
                <a:solidFill>
                  <a:schemeClr val="bg2">
                    <a:lumMod val="50000"/>
                  </a:schemeClr>
                </a:solidFill>
              </a:rPr>
              <a:t>The best long-term solution is not always the best short-term solution</a:t>
            </a:r>
          </a:p>
          <a:p>
            <a:pPr marL="342900" indent="-342900" algn="l">
              <a:buFont typeface="Arial" panose="020B0604020202020204" pitchFamily="34" charset="0"/>
              <a:buChar char="•"/>
            </a:pPr>
            <a:r>
              <a:rPr lang="en-US" altLang="en-US" sz="2400" dirty="0">
                <a:solidFill>
                  <a:schemeClr val="bg2">
                    <a:lumMod val="50000"/>
                  </a:schemeClr>
                </a:solidFill>
              </a:rPr>
              <a:t>Unfortunately environmental problems can be resolved only by long-term periods</a:t>
            </a:r>
          </a:p>
          <a:p>
            <a:pPr marL="342900" indent="-342900" algn="l">
              <a:buFont typeface="Arial" panose="020B0604020202020204" pitchFamily="34" charset="0"/>
              <a:buChar char="•"/>
            </a:pPr>
            <a:r>
              <a:rPr lang="en-US" altLang="en-US" sz="2400" dirty="0">
                <a:solidFill>
                  <a:schemeClr val="bg2">
                    <a:lumMod val="50000"/>
                  </a:schemeClr>
                </a:solidFill>
              </a:rPr>
              <a:t>Costs of addressing problems are short term</a:t>
            </a:r>
          </a:p>
          <a:p>
            <a:pPr marL="342900" indent="-342900" algn="l">
              <a:buFont typeface="Arial" panose="020B0604020202020204" pitchFamily="34" charset="0"/>
              <a:buChar char="•"/>
            </a:pPr>
            <a:r>
              <a:rPr lang="en-US" altLang="en-US" sz="2400" dirty="0">
                <a:solidFill>
                  <a:schemeClr val="bg2">
                    <a:lumMod val="50000"/>
                  </a:schemeClr>
                </a:solidFill>
              </a:rPr>
              <a:t>Benefits are long term </a:t>
            </a:r>
          </a:p>
          <a:p>
            <a:pPr marL="342900" indent="-342900" algn="l">
              <a:buFont typeface="Arial" panose="020B0604020202020204" pitchFamily="34" charset="0"/>
              <a:buChar char="•"/>
            </a:pPr>
            <a:r>
              <a:rPr lang="en-US" altLang="en-US" sz="2400" dirty="0">
                <a:solidFill>
                  <a:schemeClr val="bg2">
                    <a:lumMod val="50000"/>
                  </a:schemeClr>
                </a:solidFill>
              </a:rPr>
              <a:t>Businesses may act according to either short or long term</a:t>
            </a:r>
          </a:p>
          <a:p>
            <a:pPr marL="342900" indent="-342900" algn="l">
              <a:buFont typeface="Arial" panose="020B0604020202020204" pitchFamily="34" charset="0"/>
              <a:buChar char="•"/>
            </a:pPr>
            <a:r>
              <a:rPr lang="en-US" altLang="en-US" sz="2400" dirty="0">
                <a:solidFill>
                  <a:schemeClr val="bg2">
                    <a:lumMod val="50000"/>
                  </a:schemeClr>
                </a:solidFill>
              </a:rPr>
              <a:t>A business committed to long-term operations has an incentive to sustain environmental quality</a:t>
            </a:r>
          </a:p>
        </p:txBody>
      </p:sp>
    </p:spTree>
    <p:extLst>
      <p:ext uri="{BB962C8B-B14F-4D97-AF65-F5344CB8AC3E}">
        <p14:creationId xmlns:p14="http://schemas.microsoft.com/office/powerpoint/2010/main" val="2758696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Arial Nova" panose="020B0504020202020204" pitchFamily="34" charset="0"/>
                <a:ea typeface="+mn-ea"/>
                <a:cs typeface="+mn-cs"/>
              </a:rPr>
              <a:t>Technology and the Contemporary Environment</a:t>
            </a:r>
            <a:br>
              <a:rPr lang="en-CA" sz="3000" kern="0" dirty="0">
                <a:solidFill>
                  <a:srgbClr val="274E13"/>
                </a:solidFill>
                <a:latin typeface="+mn-lt"/>
              </a:rPr>
            </a:br>
            <a:endParaRPr lang="en-CA" sz="300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978589"/>
            <a:ext cx="9144000" cy="4832092"/>
          </a:xfrm>
          <a:prstGeom prst="rect">
            <a:avLst/>
          </a:prstGeom>
          <a:noFill/>
        </p:spPr>
        <p:txBody>
          <a:bodyPr wrap="square">
            <a:spAutoFit/>
          </a:bodyPr>
          <a:lstStyle/>
          <a:p>
            <a:pPr algn="l"/>
            <a:r>
              <a:rPr lang="en-US" altLang="en-US" sz="2200" b="1" dirty="0">
                <a:solidFill>
                  <a:schemeClr val="accent1">
                    <a:lumMod val="25000"/>
                  </a:schemeClr>
                </a:solidFill>
              </a:rPr>
              <a:t>The local and the global perspectives:</a:t>
            </a:r>
          </a:p>
          <a:p>
            <a:pPr algn="l"/>
            <a:endParaRPr lang="en-US" altLang="en-US" sz="2200" dirty="0">
              <a:solidFill>
                <a:schemeClr val="accent1">
                  <a:lumMod val="25000"/>
                </a:schemeClr>
              </a:solidFill>
            </a:endParaRPr>
          </a:p>
          <a:p>
            <a:pPr marL="342900" indent="-342900" algn="l">
              <a:buFont typeface="Arial" panose="020B0604020202020204" pitchFamily="34" charset="0"/>
              <a:buChar char="•"/>
            </a:pPr>
            <a:r>
              <a:rPr lang="en-US" altLang="en-US" sz="2200" dirty="0">
                <a:solidFill>
                  <a:schemeClr val="accent1">
                    <a:lumMod val="25000"/>
                  </a:schemeClr>
                </a:solidFill>
              </a:rPr>
              <a:t>As our societies become more globally interconnected, we experience a diversity of impacts, positive and negative. </a:t>
            </a:r>
          </a:p>
          <a:p>
            <a:pPr marL="342900" indent="-342900" algn="l">
              <a:buFont typeface="Arial" panose="020B0604020202020204" pitchFamily="34" charset="0"/>
              <a:buChar char="•"/>
            </a:pPr>
            <a:r>
              <a:rPr lang="en-US" altLang="en-US" sz="2200" dirty="0">
                <a:solidFill>
                  <a:schemeClr val="accent1">
                    <a:lumMod val="25000"/>
                  </a:schemeClr>
                </a:solidFill>
              </a:rPr>
              <a:t>To many people, encouraging local self-sufficiency is an important element of building sustainable societies. </a:t>
            </a:r>
          </a:p>
          <a:p>
            <a:pPr marL="342900" indent="-342900" algn="l">
              <a:buFont typeface="Arial" panose="020B0604020202020204" pitchFamily="34" charset="0"/>
              <a:buChar char="•"/>
            </a:pPr>
            <a:r>
              <a:rPr lang="en-US" altLang="en-US" sz="2200" dirty="0">
                <a:solidFill>
                  <a:schemeClr val="accent1">
                    <a:lumMod val="25000"/>
                  </a:schemeClr>
                </a:solidFill>
              </a:rPr>
              <a:t>When people feel closely tied to the area in which they live, they tend to value the area and seek to sustain its environment and human communities. </a:t>
            </a:r>
          </a:p>
          <a:p>
            <a:pPr marL="342900" indent="-342900" algn="l">
              <a:buFont typeface="Arial" panose="020B0604020202020204" pitchFamily="34" charset="0"/>
              <a:buChar char="•"/>
            </a:pPr>
            <a:r>
              <a:rPr lang="en-US" altLang="en-US" sz="2200" dirty="0">
                <a:solidFill>
                  <a:schemeClr val="accent1">
                    <a:lumMod val="25000"/>
                  </a:schemeClr>
                </a:solidFill>
              </a:rPr>
              <a:t>This line of reasoning is frequently made in relation to locally based organic or sustainable agriculture.</a:t>
            </a:r>
          </a:p>
          <a:p>
            <a:pPr marL="342900" indent="-342900" algn="l">
              <a:buFont typeface="Arial" panose="020B0604020202020204" pitchFamily="34" charset="0"/>
              <a:buChar char="•"/>
            </a:pPr>
            <a:r>
              <a:rPr lang="en-US" altLang="en-US" sz="2200" dirty="0">
                <a:solidFill>
                  <a:schemeClr val="accent1">
                    <a:lumMod val="25000"/>
                  </a:schemeClr>
                </a:solidFill>
              </a:rPr>
              <a:t>Those who view globalization in a negative light generally cite the homogenization of the world’s cultures, by which a few cultures and worldviews displace many others.</a:t>
            </a:r>
          </a:p>
        </p:txBody>
      </p:sp>
    </p:spTree>
    <p:extLst>
      <p:ext uri="{BB962C8B-B14F-4D97-AF65-F5344CB8AC3E}">
        <p14:creationId xmlns:p14="http://schemas.microsoft.com/office/powerpoint/2010/main" val="884742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800" kern="0" dirty="0">
                <a:solidFill>
                  <a:srgbClr val="274E13"/>
                </a:solidFill>
                <a:latin typeface="+mn-lt"/>
              </a:rPr>
              <a:t>Technology and the Contemporary Environment</a:t>
            </a:r>
            <a:endParaRPr lang="en-CA" sz="2800" b="0" kern="0" dirty="0">
              <a:solidFill>
                <a:srgbClr val="274E13"/>
              </a:solidFill>
              <a:latin typeface="+mn-lt"/>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1800" b="0" kern="0" dirty="0">
                <a:solidFill>
                  <a:srgbClr val="274E13"/>
                </a:solidFill>
                <a:latin typeface="+mn-lt"/>
              </a:rPr>
              <a:t>What is the Circular Economy?</a:t>
            </a:r>
          </a:p>
          <a:p>
            <a:pPr algn="ctr"/>
            <a:r>
              <a:rPr lang="en-CA" sz="1800" b="0" kern="0" dirty="0">
                <a:solidFill>
                  <a:srgbClr val="274E13"/>
                </a:solidFill>
                <a:latin typeface="+mn-lt"/>
              </a:rPr>
              <a:t>https://www.youtube.com/watch?v=nrzwAxcU1bw</a:t>
            </a:r>
          </a:p>
        </p:txBody>
      </p:sp>
      <p:sp>
        <p:nvSpPr>
          <p:cNvPr id="2" name="Rectangle 1">
            <a:extLst>
              <a:ext uri="{FF2B5EF4-FFF2-40B4-BE49-F238E27FC236}">
                <a16:creationId xmlns:a16="http://schemas.microsoft.com/office/drawing/2014/main" id="{D52B206B-B8E3-47BA-BDA0-554702F72AAB}"/>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rgbClr val="EEEEEE"/>
                </a:solidFill>
                <a:effectLst/>
                <a:latin typeface="YouTube Noto"/>
              </a:rPr>
            </a:br>
            <a:endParaRPr kumimoji="0" lang="en-US" altLang="en-US" sz="800" b="0" i="0" u="none" strike="noStrike" cap="none" normalizeH="0" baseline="0">
              <a:ln>
                <a:noFill/>
              </a:ln>
              <a:solidFill>
                <a:srgbClr val="EEEEEE"/>
              </a:solidFill>
              <a:effectLst/>
              <a:latin typeface="YouTube 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hlinkClick r:id="rId3"/>
            <a:extLst>
              <a:ext uri="{FF2B5EF4-FFF2-40B4-BE49-F238E27FC236}">
                <a16:creationId xmlns:a16="http://schemas.microsoft.com/office/drawing/2014/main" id="{4397F78F-6CE8-4078-A798-D90C866FC35F}"/>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5" name="Rectangle 3">
            <a:hlinkClick r:id="rId4" tooltip="Next (SHIFT+n)"/>
            <a:extLst>
              <a:ext uri="{FF2B5EF4-FFF2-40B4-BE49-F238E27FC236}">
                <a16:creationId xmlns:a16="http://schemas.microsoft.com/office/drawing/2014/main" id="{DCB0A6A6-B9C3-4CE8-83D5-93C9299C2458}"/>
              </a:ext>
            </a:extLst>
          </p:cNvPr>
          <p:cNvSpPr>
            <a:spLocks noChangeArrowheads="1"/>
          </p:cNvSpPr>
          <p:nvPr/>
        </p:nvSpPr>
        <p:spPr bwMode="auto">
          <a:xfrm>
            <a:off x="152400" y="152400"/>
            <a:ext cx="7119938"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7" name="Rectangle 5">
            <a:extLst>
              <a:ext uri="{FF2B5EF4-FFF2-40B4-BE49-F238E27FC236}">
                <a16:creationId xmlns:a16="http://schemas.microsoft.com/office/drawing/2014/main" id="{EDCD95DD-C8D7-4013-A5CE-3700D0072D90}"/>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rgbClr val="EEEEEE"/>
                </a:solidFill>
                <a:effectLst/>
                <a:latin typeface="YouTube Noto"/>
              </a:rPr>
            </a:br>
            <a:endParaRPr kumimoji="0" lang="en-US" altLang="en-US" sz="800" b="0" i="0" u="none" strike="noStrike" cap="none" normalizeH="0" baseline="0">
              <a:ln>
                <a:noFill/>
              </a:ln>
              <a:solidFill>
                <a:srgbClr val="EEEEEE"/>
              </a:solidFill>
              <a:effectLst/>
              <a:latin typeface="YouTube 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hlinkClick r:id="rId3"/>
            <a:extLst>
              <a:ext uri="{FF2B5EF4-FFF2-40B4-BE49-F238E27FC236}">
                <a16:creationId xmlns:a16="http://schemas.microsoft.com/office/drawing/2014/main" id="{1AE214D3-E730-46BF-980F-4FEE9A1DFCC5}"/>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10" name="Rectangle 7">
            <a:hlinkClick r:id="rId4" tooltip="Next (SHIFT+n)"/>
            <a:extLst>
              <a:ext uri="{FF2B5EF4-FFF2-40B4-BE49-F238E27FC236}">
                <a16:creationId xmlns:a16="http://schemas.microsoft.com/office/drawing/2014/main" id="{511E0DC4-A0CD-448B-A0D1-1763996291F8}"/>
              </a:ext>
            </a:extLst>
          </p:cNvPr>
          <p:cNvSpPr>
            <a:spLocks noChangeArrowheads="1"/>
          </p:cNvSpPr>
          <p:nvPr/>
        </p:nvSpPr>
        <p:spPr bwMode="auto">
          <a:xfrm>
            <a:off x="152400" y="152400"/>
            <a:ext cx="7119938"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pic>
        <p:nvPicPr>
          <p:cNvPr id="12" name="Picture 11">
            <a:extLst>
              <a:ext uri="{FF2B5EF4-FFF2-40B4-BE49-F238E27FC236}">
                <a16:creationId xmlns:a16="http://schemas.microsoft.com/office/drawing/2014/main" id="{097AE99A-87E7-480B-BCBF-4B988319CA66}"/>
              </a:ext>
            </a:extLst>
          </p:cNvPr>
          <p:cNvPicPr>
            <a:picLocks noChangeAspect="1"/>
          </p:cNvPicPr>
          <p:nvPr/>
        </p:nvPicPr>
        <p:blipFill>
          <a:blip r:embed="rId5"/>
          <a:stretch>
            <a:fillRect/>
          </a:stretch>
        </p:blipFill>
        <p:spPr>
          <a:xfrm>
            <a:off x="2428875" y="1285875"/>
            <a:ext cx="4286250" cy="4286250"/>
          </a:xfrm>
          <a:prstGeom prst="rect">
            <a:avLst/>
          </a:prstGeom>
        </p:spPr>
      </p:pic>
      <p:pic>
        <p:nvPicPr>
          <p:cNvPr id="13" name="Picture 12">
            <a:extLst>
              <a:ext uri="{FF2B5EF4-FFF2-40B4-BE49-F238E27FC236}">
                <a16:creationId xmlns:a16="http://schemas.microsoft.com/office/drawing/2014/main" id="{F175D7EF-5A91-4A35-A3A2-24A815272A2F}"/>
              </a:ext>
            </a:extLst>
          </p:cNvPr>
          <p:cNvPicPr>
            <a:picLocks noChangeAspect="1"/>
          </p:cNvPicPr>
          <p:nvPr/>
        </p:nvPicPr>
        <p:blipFill>
          <a:blip r:embed="rId6"/>
          <a:stretch>
            <a:fillRect/>
          </a:stretch>
        </p:blipFill>
        <p:spPr>
          <a:xfrm>
            <a:off x="2217104" y="985433"/>
            <a:ext cx="5014591" cy="4932000"/>
          </a:xfrm>
          <a:prstGeom prst="rect">
            <a:avLst/>
          </a:prstGeom>
        </p:spPr>
      </p:pic>
      <p:sp>
        <p:nvSpPr>
          <p:cNvPr id="16" name="Google Shape;171;p26">
            <a:extLst>
              <a:ext uri="{FF2B5EF4-FFF2-40B4-BE49-F238E27FC236}">
                <a16:creationId xmlns:a16="http://schemas.microsoft.com/office/drawing/2014/main" id="{9721F598-3EDB-4C9A-B655-DBDA90B2BDDA}"/>
              </a:ext>
            </a:extLst>
          </p:cNvPr>
          <p:cNvSpPr txBox="1">
            <a:spLocks/>
          </p:cNvSpPr>
          <p:nvPr/>
        </p:nvSpPr>
        <p:spPr>
          <a:xfrm>
            <a:off x="0" y="3124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mn-lt"/>
              </a:rPr>
              <a:t>The Circular Economy</a:t>
            </a:r>
            <a:endParaRPr lang="en-CA" sz="3200" b="0" kern="0" dirty="0">
              <a:solidFill>
                <a:srgbClr val="274E13"/>
              </a:solidFill>
              <a:latin typeface="+mn-lt"/>
            </a:endParaRPr>
          </a:p>
        </p:txBody>
      </p:sp>
    </p:spTree>
    <p:extLst>
      <p:ext uri="{BB962C8B-B14F-4D97-AF65-F5344CB8AC3E}">
        <p14:creationId xmlns:p14="http://schemas.microsoft.com/office/powerpoint/2010/main" val="158574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35768" y="0"/>
            <a:ext cx="9072466"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br>
              <a:rPr lang="en-CA" sz="3600" kern="0" dirty="0">
                <a:solidFill>
                  <a:srgbClr val="274E13"/>
                </a:solidFill>
              </a:rPr>
            </a:br>
            <a:endParaRPr lang="en-CA" sz="3600" b="0" kern="0" dirty="0">
              <a:solidFill>
                <a:srgbClr val="274E13"/>
              </a:solidFill>
            </a:endParaRPr>
          </a:p>
        </p:txBody>
      </p:sp>
      <p:sp>
        <p:nvSpPr>
          <p:cNvPr id="6" name="TextBox 5">
            <a:extLst>
              <a:ext uri="{FF2B5EF4-FFF2-40B4-BE49-F238E27FC236}">
                <a16:creationId xmlns:a16="http://schemas.microsoft.com/office/drawing/2014/main" id="{6A804008-E22E-4175-9C46-0083D65967A5}"/>
              </a:ext>
            </a:extLst>
          </p:cNvPr>
          <p:cNvSpPr txBox="1"/>
          <p:nvPr/>
        </p:nvSpPr>
        <p:spPr>
          <a:xfrm>
            <a:off x="35767" y="978589"/>
            <a:ext cx="9144000" cy="5115246"/>
          </a:xfrm>
          <a:prstGeom prst="rect">
            <a:avLst/>
          </a:prstGeom>
          <a:noFill/>
        </p:spPr>
        <p:txBody>
          <a:bodyPr wrap="square">
            <a:spAutoFit/>
          </a:bodyPr>
          <a:lstStyle/>
          <a:p>
            <a:pPr marL="0" marR="0" lvl="0" indent="0" algn="ctr" defTabSz="914400" rtl="0" eaLnBrk="1" fontAlgn="auto" latinLnBrk="0" hangingPunct="1">
              <a:lnSpc>
                <a:spcPct val="100000"/>
              </a:lnSpc>
              <a:spcBef>
                <a:spcPct val="20000"/>
              </a:spcBef>
              <a:spcAft>
                <a:spcPts val="0"/>
              </a:spcAft>
              <a:buClr>
                <a:srgbClr val="418AB3"/>
              </a:buClr>
              <a:buSzTx/>
              <a:buFont typeface="Wingdings 2" pitchFamily="18" charset="2"/>
              <a:buNone/>
              <a:tabLst/>
              <a:defRPr/>
            </a:pPr>
            <a:endParaRPr kumimoji="0" lang="en-US" sz="2400" b="0" i="0" u="none" strike="noStrike" kern="1200" cap="none" spc="15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a:p>
            <a:pPr marL="0" marR="0" lvl="0" indent="0" algn="ctr" defTabSz="914400" rtl="0" eaLnBrk="1" fontAlgn="auto" latinLnBrk="0" hangingPunct="1">
              <a:lnSpc>
                <a:spcPct val="100000"/>
              </a:lnSpc>
              <a:spcBef>
                <a:spcPct val="20000"/>
              </a:spcBef>
              <a:spcAft>
                <a:spcPts val="0"/>
              </a:spcAft>
              <a:buClr>
                <a:srgbClr val="418AB3"/>
              </a:buClr>
              <a:buSzTx/>
              <a:buFont typeface="Wingdings 2" pitchFamily="18" charset="2"/>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mn-cs"/>
              </a:rPr>
              <a:t>A circular economy entails markets that give incentives to reusing products, rather than scrapping them and then extracting new resources. In such an economy, all forms of waste, such as clothes, scrap metal and obsolete electronics, are returned to the economy or used more efficiently. This can provide a way to not only protect the environment, but use natural resources more wisely, develop new sectors, create jobs and develop new capabilities.</a:t>
            </a:r>
          </a:p>
          <a:p>
            <a:pPr marL="0" marR="0" lvl="0" indent="0" algn="ctr" defTabSz="914400" rtl="0" eaLnBrk="1" fontAlgn="auto" latinLnBrk="0" hangingPunct="1">
              <a:lnSpc>
                <a:spcPct val="100000"/>
              </a:lnSpc>
              <a:spcBef>
                <a:spcPct val="20000"/>
              </a:spcBef>
              <a:spcAft>
                <a:spcPts val="0"/>
              </a:spcAft>
              <a:buClr>
                <a:srgbClr val="418AB3"/>
              </a:buClr>
              <a:buSzTx/>
              <a:buFont typeface="Wingdings 2" pitchFamily="18" charset="2"/>
              <a:buNone/>
              <a:tabLst/>
              <a:defRPr/>
            </a:pPr>
            <a:endParaRPr kumimoji="0" lang="en-US" sz="2400" b="0" i="0" u="none" strike="noStrike" kern="1200" cap="none" spc="150" normalizeH="0" baseline="0" noProof="0" dirty="0">
              <a:ln>
                <a:noFill/>
              </a:ln>
              <a:solidFill>
                <a:schemeClr val="accent1">
                  <a:lumMod val="25000"/>
                </a:schemeClr>
              </a:solidFill>
              <a:effectLst/>
              <a:uLnTx/>
              <a:uFillTx/>
              <a:ea typeface="+mn-ea"/>
              <a:cs typeface="+mn-cs"/>
            </a:endParaRPr>
          </a:p>
          <a:p>
            <a:pPr marL="0" marR="0" lvl="0" indent="0" algn="ctr" defTabSz="914400" rtl="0" eaLnBrk="1" fontAlgn="auto" latinLnBrk="0" hangingPunct="1">
              <a:lnSpc>
                <a:spcPct val="100000"/>
              </a:lnSpc>
              <a:spcBef>
                <a:spcPct val="20000"/>
              </a:spcBef>
              <a:spcAft>
                <a:spcPts val="0"/>
              </a:spcAft>
              <a:buClr>
                <a:srgbClr val="418AB3"/>
              </a:buClr>
              <a:buSzTx/>
              <a:buFont typeface="Wingdings 2" pitchFamily="18" charset="2"/>
              <a:buNone/>
              <a:tabLst/>
              <a:defRPr/>
            </a:pPr>
            <a:r>
              <a:rPr kumimoji="0" lang="en-US" sz="2400" b="0" i="0" u="none" strike="noStrike" kern="1200" cap="none" spc="150" normalizeH="0" baseline="0" noProof="0" dirty="0">
                <a:ln>
                  <a:noFill/>
                </a:ln>
                <a:solidFill>
                  <a:schemeClr val="accent1">
                    <a:lumMod val="25000"/>
                  </a:schemeClr>
                </a:solidFill>
                <a:effectLst/>
                <a:uLnTx/>
                <a:uFillTx/>
                <a:ea typeface="+mn-ea"/>
                <a:cs typeface="+mn-cs"/>
              </a:rPr>
              <a:t>United Nations Conference on Trade and Development (UNCTAD)</a:t>
            </a:r>
          </a:p>
        </p:txBody>
      </p:sp>
      <p:pic>
        <p:nvPicPr>
          <p:cNvPr id="3" name="Picture 2">
            <a:extLst>
              <a:ext uri="{FF2B5EF4-FFF2-40B4-BE49-F238E27FC236}">
                <a16:creationId xmlns:a16="http://schemas.microsoft.com/office/drawing/2014/main" id="{0FD59FAA-B6E2-40C2-856E-A05DEBD343FE}"/>
              </a:ext>
            </a:extLst>
          </p:cNvPr>
          <p:cNvPicPr>
            <a:picLocks noChangeAspect="1"/>
          </p:cNvPicPr>
          <p:nvPr/>
        </p:nvPicPr>
        <p:blipFill>
          <a:blip r:embed="rId3"/>
          <a:stretch>
            <a:fillRect/>
          </a:stretch>
        </p:blipFill>
        <p:spPr>
          <a:xfrm>
            <a:off x="0" y="3403495"/>
            <a:ext cx="9144000" cy="51010"/>
          </a:xfrm>
          <a:prstGeom prst="rect">
            <a:avLst/>
          </a:prstGeom>
        </p:spPr>
      </p:pic>
    </p:spTree>
    <p:extLst>
      <p:ext uri="{BB962C8B-B14F-4D97-AF65-F5344CB8AC3E}">
        <p14:creationId xmlns:p14="http://schemas.microsoft.com/office/powerpoint/2010/main" val="2380940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000" kern="0" dirty="0">
                <a:solidFill>
                  <a:srgbClr val="274E13"/>
                </a:solidFill>
                <a:latin typeface="+mn-lt"/>
              </a:rPr>
            </a:br>
            <a:br>
              <a:rPr lang="en-CA" sz="3000" kern="0" dirty="0">
                <a:solidFill>
                  <a:srgbClr val="274E13"/>
                </a:solidFill>
                <a:latin typeface="+mn-lt"/>
              </a:rPr>
            </a:br>
            <a:endParaRPr lang="en-CA" sz="3000" b="0" kern="0" dirty="0">
              <a:solidFill>
                <a:srgbClr val="274E13"/>
              </a:solidFill>
              <a:latin typeface="+mn-lt"/>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kumimoji="0" lang="en-CA" sz="3000" i="0" u="none" strike="noStrike" kern="0" cap="none" spc="0" normalizeH="0" baseline="0" noProof="0" dirty="0">
                <a:ln>
                  <a:noFill/>
                </a:ln>
                <a:solidFill>
                  <a:srgbClr val="274E13"/>
                </a:solidFill>
                <a:effectLst/>
                <a:uLnTx/>
                <a:uFillTx/>
                <a:latin typeface="Arial Nova" panose="020B0504020202020204" pitchFamily="34" charset="0"/>
                <a:ea typeface="+mn-ea"/>
                <a:cs typeface="+mn-cs"/>
              </a:rPr>
              <a:t>Technology and the Contemporary Environment</a:t>
            </a:r>
            <a:endParaRPr lang="en-CA" sz="30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154984"/>
          </a:xfrm>
          <a:prstGeom prst="rect">
            <a:avLst/>
          </a:prstGeom>
          <a:noFill/>
        </p:spPr>
        <p:txBody>
          <a:bodyPr wrap="square">
            <a:spAutoFit/>
          </a:bodyPr>
          <a:lstStyle/>
          <a:p>
            <a:r>
              <a:rPr lang="en-US" altLang="en-US" sz="2400" kern="0" dirty="0">
                <a:solidFill>
                  <a:schemeClr val="accent1">
                    <a:lumMod val="25000"/>
                  </a:schemeClr>
                </a:solidFill>
                <a:ea typeface="ＭＳ Ｐゴシック" panose="020B0600070205080204" pitchFamily="34" charset="-128"/>
              </a:rPr>
              <a:t>In our current economy, we take materials from the Earth, make products from them, and eventually throw them away as waste – the process is linear. In a circular economy, by contrast, we stop waste being produced in the first place.</a:t>
            </a:r>
          </a:p>
          <a:p>
            <a:endParaRPr lang="en-US" sz="2400" kern="0" dirty="0">
              <a:solidFill>
                <a:schemeClr val="accent1">
                  <a:lumMod val="25000"/>
                </a:schemeClr>
              </a:solidFill>
              <a:ea typeface="ＭＳ Ｐゴシック" panose="020B0600070205080204" pitchFamily="34" charset="-128"/>
            </a:endParaRPr>
          </a:p>
          <a:p>
            <a:pPr marL="457200" indent="-457200" eaLnBrk="1" hangingPunct="1">
              <a:buFont typeface="Arial" panose="020B0604020202020204" pitchFamily="34" charset="0"/>
              <a:buChar char="•"/>
            </a:pPr>
            <a:r>
              <a:rPr lang="en-US" altLang="en-US" sz="2400" dirty="0">
                <a:solidFill>
                  <a:schemeClr val="accent1">
                    <a:lumMod val="25000"/>
                  </a:schemeClr>
                </a:solidFill>
                <a:ea typeface="ＭＳ Ｐゴシック" panose="020B0600070205080204" pitchFamily="34" charset="-128"/>
              </a:rPr>
              <a:t>It is underpinned by a transition to renewable energy and materials. </a:t>
            </a:r>
          </a:p>
          <a:p>
            <a:pPr eaLnBrk="1" hangingPunct="1"/>
            <a:endParaRPr lang="en-US" altLang="en-US" sz="2400" dirty="0">
              <a:solidFill>
                <a:schemeClr val="accent1">
                  <a:lumMod val="25000"/>
                </a:schemeClr>
              </a:solidFill>
              <a:ea typeface="ＭＳ Ｐゴシック" panose="020B0600070205080204" pitchFamily="34" charset="-128"/>
            </a:endParaRPr>
          </a:p>
          <a:p>
            <a:pPr marL="457200" indent="-457200" eaLnBrk="1" hangingPunct="1">
              <a:buFont typeface="Arial" panose="020B0604020202020204" pitchFamily="34" charset="0"/>
              <a:buChar char="•"/>
            </a:pPr>
            <a:r>
              <a:rPr lang="en-US" altLang="en-US" sz="2400" dirty="0">
                <a:solidFill>
                  <a:schemeClr val="accent1">
                    <a:lumMod val="25000"/>
                  </a:schemeClr>
                </a:solidFill>
                <a:ea typeface="ＭＳ Ｐゴシック" panose="020B0600070205080204" pitchFamily="34" charset="-128"/>
              </a:rPr>
              <a:t>A </a:t>
            </a:r>
            <a:r>
              <a:rPr lang="en-US" altLang="en-US" sz="2400" b="1" dirty="0">
                <a:solidFill>
                  <a:schemeClr val="accent1">
                    <a:lumMod val="25000"/>
                  </a:schemeClr>
                </a:solidFill>
                <a:ea typeface="ＭＳ Ｐゴシック" panose="020B0600070205080204" pitchFamily="34" charset="-128"/>
              </a:rPr>
              <a:t>circular economy </a:t>
            </a:r>
            <a:r>
              <a:rPr lang="en-US" altLang="en-US" sz="2400" dirty="0">
                <a:solidFill>
                  <a:schemeClr val="accent1">
                    <a:lumMod val="25000"/>
                  </a:schemeClr>
                </a:solidFill>
                <a:ea typeface="ＭＳ Ｐゴシック" panose="020B0600070205080204" pitchFamily="34" charset="-128"/>
              </a:rPr>
              <a:t>decouples economic activity from the </a:t>
            </a:r>
            <a:r>
              <a:rPr lang="en-US" altLang="en-US" sz="2400" b="1" dirty="0">
                <a:solidFill>
                  <a:schemeClr val="accent1">
                    <a:lumMod val="25000"/>
                  </a:schemeClr>
                </a:solidFill>
                <a:ea typeface="ＭＳ Ｐゴシック" panose="020B0600070205080204" pitchFamily="34" charset="-128"/>
              </a:rPr>
              <a:t>consumption of finite resources</a:t>
            </a:r>
            <a:r>
              <a:rPr lang="en-US" altLang="en-US" sz="2400" dirty="0">
                <a:solidFill>
                  <a:schemeClr val="accent1">
                    <a:lumMod val="25000"/>
                  </a:schemeClr>
                </a:solidFill>
                <a:ea typeface="ＭＳ Ｐゴシック" panose="020B0600070205080204" pitchFamily="34" charset="-128"/>
              </a:rPr>
              <a:t>. It is </a:t>
            </a:r>
            <a:r>
              <a:rPr lang="en-US" altLang="en-US" sz="2400" b="1" dirty="0">
                <a:solidFill>
                  <a:schemeClr val="accent1">
                    <a:lumMod val="25000"/>
                  </a:schemeClr>
                </a:solidFill>
                <a:ea typeface="ＭＳ Ｐゴシック" panose="020B0600070205080204" pitchFamily="34" charset="-128"/>
              </a:rPr>
              <a:t>a resilient system </a:t>
            </a:r>
            <a:r>
              <a:rPr lang="en-US" altLang="en-US" sz="2400" dirty="0">
                <a:solidFill>
                  <a:schemeClr val="accent1">
                    <a:lumMod val="25000"/>
                  </a:schemeClr>
                </a:solidFill>
                <a:ea typeface="ＭＳ Ｐゴシック" panose="020B0600070205080204" pitchFamily="34" charset="-128"/>
              </a:rPr>
              <a:t>that is good for business, people and the environment.</a:t>
            </a:r>
          </a:p>
        </p:txBody>
      </p:sp>
    </p:spTree>
    <p:extLst>
      <p:ext uri="{BB962C8B-B14F-4D97-AF65-F5344CB8AC3E}">
        <p14:creationId xmlns:p14="http://schemas.microsoft.com/office/powerpoint/2010/main" val="3558481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3379387"/>
          </a:xfrm>
          <a:prstGeom prst="rect">
            <a:avLst/>
          </a:prstGeom>
          <a:noFill/>
        </p:spPr>
        <p:txBody>
          <a:bodyPr wrap="square">
            <a:spAutoFit/>
          </a:bodyPr>
          <a:lstStyle/>
          <a:p>
            <a:pPr marL="342900" marR="0" lvl="0" indent="-342900" fontAlgn="base">
              <a:lnSpc>
                <a:spcPct val="90000"/>
              </a:lnSpc>
              <a:spcBef>
                <a:spcPct val="40000"/>
              </a:spcBef>
              <a:spcAft>
                <a:spcPct val="0"/>
              </a:spcAft>
              <a:buSzTx/>
              <a:buFont typeface="Wingdings" panose="05000000000000000000" pitchFamily="2" charset="2"/>
              <a:buChar char="§"/>
              <a:tabLst/>
              <a:defRPr/>
            </a:pPr>
            <a:r>
              <a:rPr lang="en-US" sz="2400" dirty="0">
                <a:solidFill>
                  <a:schemeClr val="accent1">
                    <a:lumMod val="25000"/>
                  </a:schemeClr>
                </a:solidFill>
              </a:rPr>
              <a:t>The circular economy </a:t>
            </a:r>
            <a:r>
              <a:rPr lang="en-US" sz="2400" b="1" dirty="0">
                <a:solidFill>
                  <a:schemeClr val="accent1">
                    <a:lumMod val="25000"/>
                  </a:schemeClr>
                </a:solidFill>
              </a:rPr>
              <a:t>establishes a more sustainable production and consumption model </a:t>
            </a:r>
            <a:r>
              <a:rPr lang="en-US" sz="2400" dirty="0">
                <a:solidFill>
                  <a:schemeClr val="accent1">
                    <a:lumMod val="25000"/>
                  </a:schemeClr>
                </a:solidFill>
              </a:rPr>
              <a:t>in which raw materials are kept </a:t>
            </a:r>
            <a:r>
              <a:rPr lang="en-US" sz="2400" b="1" dirty="0">
                <a:solidFill>
                  <a:schemeClr val="accent1">
                    <a:lumMod val="25000"/>
                  </a:schemeClr>
                </a:solidFill>
              </a:rPr>
              <a:t>longer in production cycles </a:t>
            </a:r>
            <a:r>
              <a:rPr lang="en-US" sz="2400" dirty="0">
                <a:solidFill>
                  <a:schemeClr val="accent1">
                    <a:lumMod val="25000"/>
                  </a:schemeClr>
                </a:solidFill>
              </a:rPr>
              <a:t>and can be used repeatedly, therefore </a:t>
            </a:r>
            <a:r>
              <a:rPr lang="en-US" sz="2400" b="1" dirty="0">
                <a:solidFill>
                  <a:schemeClr val="accent1">
                    <a:lumMod val="25000"/>
                  </a:schemeClr>
                </a:solidFill>
              </a:rPr>
              <a:t>generating much less waste</a:t>
            </a:r>
            <a:r>
              <a:rPr lang="en-US" sz="2400" dirty="0">
                <a:solidFill>
                  <a:schemeClr val="accent1">
                    <a:lumMod val="25000"/>
                  </a:schemeClr>
                </a:solidFill>
              </a:rPr>
              <a:t>. </a:t>
            </a:r>
          </a:p>
          <a:p>
            <a:pPr marL="342900" marR="0" lvl="0" indent="-342900" fontAlgn="base">
              <a:lnSpc>
                <a:spcPct val="90000"/>
              </a:lnSpc>
              <a:spcBef>
                <a:spcPct val="40000"/>
              </a:spcBef>
              <a:spcAft>
                <a:spcPct val="0"/>
              </a:spcAft>
              <a:buSzTx/>
              <a:buFont typeface="Wingdings" panose="05000000000000000000" pitchFamily="2" charset="2"/>
              <a:buChar char="§"/>
              <a:tabLst/>
              <a:defRPr/>
            </a:pPr>
            <a:endParaRPr lang="en-US" sz="2400" dirty="0">
              <a:solidFill>
                <a:schemeClr val="accent1">
                  <a:lumMod val="25000"/>
                </a:schemeClr>
              </a:solidFill>
            </a:endParaRPr>
          </a:p>
          <a:p>
            <a:pPr marL="342900" marR="0" lvl="0" indent="-342900" fontAlgn="base">
              <a:lnSpc>
                <a:spcPct val="90000"/>
              </a:lnSpc>
              <a:spcBef>
                <a:spcPct val="40000"/>
              </a:spcBef>
              <a:spcAft>
                <a:spcPct val="0"/>
              </a:spcAft>
              <a:buSzTx/>
              <a:buFont typeface="Wingdings" panose="05000000000000000000" pitchFamily="2" charset="2"/>
              <a:buChar char="§"/>
              <a:tabLst/>
              <a:defRPr/>
            </a:pPr>
            <a:r>
              <a:rPr lang="en-US" sz="2400" dirty="0">
                <a:solidFill>
                  <a:schemeClr val="accent1">
                    <a:lumMod val="25000"/>
                  </a:schemeClr>
                </a:solidFill>
              </a:rPr>
              <a:t>The circular economy, the essence of this model is that </a:t>
            </a:r>
            <a:r>
              <a:rPr lang="en-US" sz="2400" b="1" dirty="0">
                <a:solidFill>
                  <a:schemeClr val="accent1">
                    <a:lumMod val="25000"/>
                  </a:schemeClr>
                </a:solidFill>
              </a:rPr>
              <a:t>resources are kept in the economy for as long as possible</a:t>
            </a:r>
            <a:r>
              <a:rPr lang="en-US" sz="2400" dirty="0">
                <a:solidFill>
                  <a:schemeClr val="accent1">
                    <a:lumMod val="25000"/>
                  </a:schemeClr>
                </a:solidFill>
              </a:rPr>
              <a:t>, making it possible to use the waste we generate as raw material for other industries.</a:t>
            </a:r>
            <a:endParaRPr lang="en-US" altLang="en-US" sz="2400" dirty="0">
              <a:solidFill>
                <a:schemeClr val="accent1">
                  <a:lumMod val="25000"/>
                </a:schemeClr>
              </a:solidFill>
            </a:endParaRPr>
          </a:p>
        </p:txBody>
      </p:sp>
    </p:spTree>
    <p:extLst>
      <p:ext uri="{BB962C8B-B14F-4D97-AF65-F5344CB8AC3E}">
        <p14:creationId xmlns:p14="http://schemas.microsoft.com/office/powerpoint/2010/main" val="4273746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800" kern="0" dirty="0">
                <a:solidFill>
                  <a:srgbClr val="274E13"/>
                </a:solidFill>
                <a:latin typeface="+mn-lt"/>
              </a:rPr>
              <a:t>Technology and the Contemporary Environment</a:t>
            </a:r>
            <a:endParaRPr lang="en-CA" sz="2800" b="0" kern="0" dirty="0">
              <a:solidFill>
                <a:srgbClr val="274E13"/>
              </a:solidFill>
              <a:latin typeface="+mn-lt"/>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1800" b="0" kern="0" dirty="0">
                <a:solidFill>
                  <a:srgbClr val="274E13"/>
                </a:solidFill>
                <a:latin typeface="+mn-lt"/>
              </a:rPr>
              <a:t>What is the circular economy? | CNBC Explains https://www.youtube.com/watch?v=__0Spwj8DkM</a:t>
            </a:r>
          </a:p>
        </p:txBody>
      </p:sp>
      <p:sp>
        <p:nvSpPr>
          <p:cNvPr id="2" name="Rectangle 1">
            <a:extLst>
              <a:ext uri="{FF2B5EF4-FFF2-40B4-BE49-F238E27FC236}">
                <a16:creationId xmlns:a16="http://schemas.microsoft.com/office/drawing/2014/main" id="{D52B206B-B8E3-47BA-BDA0-554702F72AAB}"/>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rgbClr val="EEEEEE"/>
                </a:solidFill>
                <a:effectLst/>
                <a:latin typeface="YouTube Noto"/>
              </a:rPr>
            </a:br>
            <a:endParaRPr kumimoji="0" lang="en-US" altLang="en-US" sz="800" b="0" i="0" u="none" strike="noStrike" cap="none" normalizeH="0" baseline="0">
              <a:ln>
                <a:noFill/>
              </a:ln>
              <a:solidFill>
                <a:srgbClr val="EEEEEE"/>
              </a:solidFill>
              <a:effectLst/>
              <a:latin typeface="YouTube 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hlinkClick r:id="rId3"/>
            <a:extLst>
              <a:ext uri="{FF2B5EF4-FFF2-40B4-BE49-F238E27FC236}">
                <a16:creationId xmlns:a16="http://schemas.microsoft.com/office/drawing/2014/main" id="{4397F78F-6CE8-4078-A798-D90C866FC35F}"/>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5" name="Rectangle 3">
            <a:hlinkClick r:id="rId4" tooltip="Next (SHIFT+n)"/>
            <a:extLst>
              <a:ext uri="{FF2B5EF4-FFF2-40B4-BE49-F238E27FC236}">
                <a16:creationId xmlns:a16="http://schemas.microsoft.com/office/drawing/2014/main" id="{DCB0A6A6-B9C3-4CE8-83D5-93C9299C2458}"/>
              </a:ext>
            </a:extLst>
          </p:cNvPr>
          <p:cNvSpPr>
            <a:spLocks noChangeArrowheads="1"/>
          </p:cNvSpPr>
          <p:nvPr/>
        </p:nvSpPr>
        <p:spPr bwMode="auto">
          <a:xfrm>
            <a:off x="152400" y="152400"/>
            <a:ext cx="7119938"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7" name="Rectangle 5">
            <a:extLst>
              <a:ext uri="{FF2B5EF4-FFF2-40B4-BE49-F238E27FC236}">
                <a16:creationId xmlns:a16="http://schemas.microsoft.com/office/drawing/2014/main" id="{EDCD95DD-C8D7-4013-A5CE-3700D0072D90}"/>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rgbClr val="EEEEEE"/>
                </a:solidFill>
                <a:effectLst/>
                <a:latin typeface="YouTube Noto"/>
              </a:rPr>
            </a:br>
            <a:endParaRPr kumimoji="0" lang="en-US" altLang="en-US" sz="800" b="0" i="0" u="none" strike="noStrike" cap="none" normalizeH="0" baseline="0">
              <a:ln>
                <a:noFill/>
              </a:ln>
              <a:solidFill>
                <a:srgbClr val="EEEEEE"/>
              </a:solidFill>
              <a:effectLst/>
              <a:latin typeface="YouTube 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hlinkClick r:id="rId3"/>
            <a:extLst>
              <a:ext uri="{FF2B5EF4-FFF2-40B4-BE49-F238E27FC236}">
                <a16:creationId xmlns:a16="http://schemas.microsoft.com/office/drawing/2014/main" id="{1AE214D3-E730-46BF-980F-4FEE9A1DFCC5}"/>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10" name="Rectangle 7">
            <a:hlinkClick r:id="rId4" tooltip="Next (SHIFT+n)"/>
            <a:extLst>
              <a:ext uri="{FF2B5EF4-FFF2-40B4-BE49-F238E27FC236}">
                <a16:creationId xmlns:a16="http://schemas.microsoft.com/office/drawing/2014/main" id="{511E0DC4-A0CD-448B-A0D1-1763996291F8}"/>
              </a:ext>
            </a:extLst>
          </p:cNvPr>
          <p:cNvSpPr>
            <a:spLocks noChangeArrowheads="1"/>
          </p:cNvSpPr>
          <p:nvPr/>
        </p:nvSpPr>
        <p:spPr bwMode="auto">
          <a:xfrm>
            <a:off x="152400" y="152400"/>
            <a:ext cx="7119938"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pic>
        <p:nvPicPr>
          <p:cNvPr id="3" name="Picture 2">
            <a:extLst>
              <a:ext uri="{FF2B5EF4-FFF2-40B4-BE49-F238E27FC236}">
                <a16:creationId xmlns:a16="http://schemas.microsoft.com/office/drawing/2014/main" id="{09F28B30-001C-4939-8F3A-CB1E9D6D5601}"/>
              </a:ext>
            </a:extLst>
          </p:cNvPr>
          <p:cNvPicPr>
            <a:picLocks noChangeAspect="1"/>
          </p:cNvPicPr>
          <p:nvPr/>
        </p:nvPicPr>
        <p:blipFill>
          <a:blip r:embed="rId5"/>
          <a:stretch>
            <a:fillRect/>
          </a:stretch>
        </p:blipFill>
        <p:spPr>
          <a:xfrm>
            <a:off x="762000" y="978589"/>
            <a:ext cx="7848600" cy="5004000"/>
          </a:xfrm>
          <a:prstGeom prst="rect">
            <a:avLst/>
          </a:prstGeom>
        </p:spPr>
      </p:pic>
      <p:sp>
        <p:nvSpPr>
          <p:cNvPr id="13" name="Google Shape;171;p26">
            <a:extLst>
              <a:ext uri="{FF2B5EF4-FFF2-40B4-BE49-F238E27FC236}">
                <a16:creationId xmlns:a16="http://schemas.microsoft.com/office/drawing/2014/main" id="{73E8A0F1-C0B8-4D4F-8B2D-9E356B777631}"/>
              </a:ext>
            </a:extLst>
          </p:cNvPr>
          <p:cNvSpPr txBox="1">
            <a:spLocks/>
          </p:cNvSpPr>
          <p:nvPr/>
        </p:nvSpPr>
        <p:spPr>
          <a:xfrm>
            <a:off x="6346" y="3124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mn-lt"/>
              </a:rPr>
              <a:t>The Circular Economy</a:t>
            </a:r>
            <a:endParaRPr lang="en-CA" sz="3200" b="0" kern="0" dirty="0">
              <a:solidFill>
                <a:srgbClr val="274E13"/>
              </a:solidFill>
              <a:latin typeface="+mn-lt"/>
            </a:endParaRPr>
          </a:p>
        </p:txBody>
      </p:sp>
    </p:spTree>
    <p:extLst>
      <p:ext uri="{BB962C8B-B14F-4D97-AF65-F5344CB8AC3E}">
        <p14:creationId xmlns:p14="http://schemas.microsoft.com/office/powerpoint/2010/main" val="2307251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endParaRPr lang="en-CA" sz="30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2780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What is the circular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srgbClr val="000000">
                  <a:lumMod val="75000"/>
                  <a:lumOff val="25000"/>
                </a:srgbClr>
              </a:solidFill>
              <a:effectLst/>
              <a:uLnTx/>
              <a:uFillTx/>
              <a:latin typeface="Arial Nova" panose="020B0504020202020204" pitchFamily="34" charset="0"/>
              <a:ea typeface="ＭＳ Ｐゴシック" panose="020B0600070205080204"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The circular economy is an evolution of the way the world produces and consumes both goods and services.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1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The circular model redefines the economy around principles of designing out waste and pollution, keeping products and materials in use for as long as possible.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Equally vital are restoring the world’s wilderness, building regenerative agricultural systems, using renewable materials, and shifting to renewable energy sources.</a:t>
            </a:r>
          </a:p>
        </p:txBody>
      </p:sp>
    </p:spTree>
    <p:extLst>
      <p:ext uri="{BB962C8B-B14F-4D97-AF65-F5344CB8AC3E}">
        <p14:creationId xmlns:p14="http://schemas.microsoft.com/office/powerpoint/2010/main" val="1635612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1800" b="0" kern="0" dirty="0">
              <a:solidFill>
                <a:srgbClr val="274E13"/>
              </a:solidFill>
              <a:latin typeface="+mn-lt"/>
            </a:endParaRPr>
          </a:p>
        </p:txBody>
      </p:sp>
      <p:sp>
        <p:nvSpPr>
          <p:cNvPr id="9" name="TextBox 8">
            <a:extLst>
              <a:ext uri="{FF2B5EF4-FFF2-40B4-BE49-F238E27FC236}">
                <a16:creationId xmlns:a16="http://schemas.microsoft.com/office/drawing/2014/main" id="{4D7BD2A1-36A3-42D1-93C2-C77DF7D9BF3D}"/>
              </a:ext>
            </a:extLst>
          </p:cNvPr>
          <p:cNvSpPr txBox="1"/>
          <p:nvPr/>
        </p:nvSpPr>
        <p:spPr>
          <a:xfrm>
            <a:off x="-4666" y="5897348"/>
            <a:ext cx="9131308" cy="923330"/>
          </a:xfrm>
          <a:prstGeom prst="rect">
            <a:avLst/>
          </a:prstGeom>
          <a:solidFill>
            <a:schemeClr val="accent1"/>
          </a:solidFill>
        </p:spPr>
        <p:txBody>
          <a:bodyPr wrap="square" rtlCol="0">
            <a:spAutoFit/>
          </a:bodyPr>
          <a:lstStyle/>
          <a:p>
            <a:pPr algn="ctr"/>
            <a:r>
              <a:rPr lang="en-US" dirty="0">
                <a:solidFill>
                  <a:schemeClr val="accent1">
                    <a:lumMod val="25000"/>
                  </a:schemeClr>
                </a:solidFill>
              </a:rPr>
              <a:t>Explaining the Circular Economy and How Society Can Re-think Progress |</a:t>
            </a:r>
          </a:p>
          <a:p>
            <a:pPr algn="ctr"/>
            <a:r>
              <a:rPr lang="en-US" dirty="0">
                <a:solidFill>
                  <a:schemeClr val="accent1">
                    <a:lumMod val="25000"/>
                  </a:schemeClr>
                </a:solidFill>
              </a:rPr>
              <a:t> Animated Video Essay</a:t>
            </a:r>
          </a:p>
          <a:p>
            <a:pPr algn="ctr"/>
            <a:r>
              <a:rPr lang="en-US" dirty="0">
                <a:solidFill>
                  <a:schemeClr val="accent1">
                    <a:lumMod val="25000"/>
                  </a:schemeClr>
                </a:solidFill>
              </a:rPr>
              <a:t>https://www.youtube.com/watch?v=zCRKvDyyHmI</a:t>
            </a:r>
          </a:p>
        </p:txBody>
      </p:sp>
      <p:pic>
        <p:nvPicPr>
          <p:cNvPr id="10" name="Picture 9">
            <a:extLst>
              <a:ext uri="{FF2B5EF4-FFF2-40B4-BE49-F238E27FC236}">
                <a16:creationId xmlns:a16="http://schemas.microsoft.com/office/drawing/2014/main" id="{151803B2-0CB9-4F2A-BDDE-4239267B0C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6" y="1341198"/>
            <a:ext cx="9131308" cy="4204918"/>
          </a:xfrm>
          <a:prstGeom prst="rect">
            <a:avLst/>
          </a:prstGeom>
        </p:spPr>
      </p:pic>
      <p:sp>
        <p:nvSpPr>
          <p:cNvPr id="11" name="Google Shape;171;p26">
            <a:extLst>
              <a:ext uri="{FF2B5EF4-FFF2-40B4-BE49-F238E27FC236}">
                <a16:creationId xmlns:a16="http://schemas.microsoft.com/office/drawing/2014/main" id="{B570C98B-21B5-47D5-B8AA-0249F26444E0}"/>
              </a:ext>
            </a:extLst>
          </p:cNvPr>
          <p:cNvSpPr txBox="1">
            <a:spLocks/>
          </p:cNvSpPr>
          <p:nvPr/>
        </p:nvSpPr>
        <p:spPr>
          <a:xfrm>
            <a:off x="12692" y="-1817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mn-lt"/>
              </a:rPr>
              <a:t>Circular Economy and Sustainability</a:t>
            </a:r>
            <a:endParaRPr lang="en-CA" sz="3200" b="0" kern="0" dirty="0">
              <a:solidFill>
                <a:srgbClr val="274E13"/>
              </a:solidFill>
              <a:latin typeface="+mn-lt"/>
            </a:endParaRPr>
          </a:p>
        </p:txBody>
      </p:sp>
    </p:spTree>
    <p:extLst>
      <p:ext uri="{BB962C8B-B14F-4D97-AF65-F5344CB8AC3E}">
        <p14:creationId xmlns:p14="http://schemas.microsoft.com/office/powerpoint/2010/main" val="1835073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6" name="Google Shape;171;p26">
            <a:extLst>
              <a:ext uri="{FF2B5EF4-FFF2-40B4-BE49-F238E27FC236}">
                <a16:creationId xmlns:a16="http://schemas.microsoft.com/office/drawing/2014/main" id="{AB05E146-ACD7-4451-A116-29B39A05B745}"/>
              </a:ext>
            </a:extLst>
          </p:cNvPr>
          <p:cNvSpPr txBox="1">
            <a:spLocks/>
          </p:cNvSpPr>
          <p:nvPr/>
        </p:nvSpPr>
        <p:spPr>
          <a:xfrm>
            <a:off x="0" y="2954362"/>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dirty="0">
                <a:solidFill>
                  <a:schemeClr val="accent1">
                    <a:lumMod val="25000"/>
                  </a:schemeClr>
                </a:solidFill>
                <a:latin typeface="+mn-lt"/>
              </a:rPr>
              <a:t>Learning Objectives</a:t>
            </a:r>
          </a:p>
        </p:txBody>
      </p:sp>
      <p:pic>
        <p:nvPicPr>
          <p:cNvPr id="2050" name="Picture 2" descr="woman wearing academic cap and dress selective focus photography">
            <a:extLst>
              <a:ext uri="{FF2B5EF4-FFF2-40B4-BE49-F238E27FC236}">
                <a16:creationId xmlns:a16="http://schemas.microsoft.com/office/drawing/2014/main" id="{EB9E166C-E561-4630-BCE7-FD2CA6E4E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8589"/>
            <a:ext cx="9144000" cy="488881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1;p26">
            <a:extLst>
              <a:ext uri="{FF2B5EF4-FFF2-40B4-BE49-F238E27FC236}">
                <a16:creationId xmlns:a16="http://schemas.microsoft.com/office/drawing/2014/main" id="{18C3F636-8186-45CE-8B90-7E76FE3CE644}"/>
              </a:ext>
            </a:extLst>
          </p:cNvPr>
          <p:cNvSpPr txBox="1">
            <a:spLocks/>
          </p:cNvSpPr>
          <p:nvPr/>
        </p:nvSpPr>
        <p:spPr>
          <a:xfrm>
            <a:off x="6346" y="3124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dirty="0">
                <a:solidFill>
                  <a:schemeClr val="accent1">
                    <a:lumMod val="25000"/>
                  </a:schemeClr>
                </a:solidFill>
                <a:latin typeface="+mn-lt"/>
              </a:rPr>
              <a:t>Learning Objectives</a:t>
            </a:r>
          </a:p>
        </p:txBody>
      </p:sp>
    </p:spTree>
    <p:extLst>
      <p:ext uri="{BB962C8B-B14F-4D97-AF65-F5344CB8AC3E}">
        <p14:creationId xmlns:p14="http://schemas.microsoft.com/office/powerpoint/2010/main" val="1467929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endParaRPr lang="en-CA" sz="3000" kern="0" dirty="0">
              <a:solidFill>
                <a:srgbClr val="274E13"/>
              </a:solidFill>
              <a:latin typeface="+mn-lt"/>
            </a:endParaRPr>
          </a:p>
          <a:p>
            <a:pPr algn="ctr"/>
            <a:endParaRPr lang="en-CA" sz="30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1" y="1857611"/>
            <a:ext cx="5366887" cy="4154984"/>
          </a:xfrm>
          <a:prstGeom prst="rect">
            <a:avLst/>
          </a:prstGeom>
          <a:noFill/>
        </p:spPr>
        <p:txBody>
          <a:bodyPr wrap="square">
            <a:spAutoFit/>
          </a:bodyPr>
          <a:lstStyle/>
          <a:p>
            <a:r>
              <a:rPr lang="en-US" sz="2200" dirty="0">
                <a:solidFill>
                  <a:schemeClr val="accent1">
                    <a:lumMod val="25000"/>
                  </a:schemeClr>
                </a:solidFill>
              </a:rPr>
              <a:t>The circular economy, by contrast, is one that is "restorative and regenerative by design, and aims to keep products, components, and materials at their highest utility and value at all times" (Ellen MacArthur Foundation, 2013). The circular economy philosophy is an emerging field of study, promoting a systemic, cross-disciplinary approach. This course explores how these various disciplines come together to promote a sustainable economic model.</a:t>
            </a:r>
          </a:p>
        </p:txBody>
      </p:sp>
      <p:pic>
        <p:nvPicPr>
          <p:cNvPr id="13314" name="Picture 2" descr="The Circular Economy model. Source: Sustainable Global Resources... |  Download Scientific Diagram">
            <a:extLst>
              <a:ext uri="{FF2B5EF4-FFF2-40B4-BE49-F238E27FC236}">
                <a16:creationId xmlns:a16="http://schemas.microsoft.com/office/drawing/2014/main" id="{BABE9A86-05B8-447A-9EA9-DC6D35DD5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887" y="2590801"/>
            <a:ext cx="374277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331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154984"/>
          </a:xfrm>
          <a:prstGeom prst="rect">
            <a:avLst/>
          </a:prstGeom>
          <a:noFill/>
        </p:spPr>
        <p:txBody>
          <a:bodyPr wrap="square">
            <a:spAutoFit/>
          </a:bodyPr>
          <a:lstStyle/>
          <a:p>
            <a:pPr algn="l"/>
            <a:r>
              <a:rPr kumimoji="0" lang="en-US" altLang="en-US" sz="24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rPr>
              <a:t>A way to transform our system</a:t>
            </a:r>
          </a:p>
          <a:p>
            <a:pPr algn="l"/>
            <a:endParaRPr lang="en-US" altLang="en-US" sz="1200" kern="0" dirty="0">
              <a:solidFill>
                <a:schemeClr val="accent1">
                  <a:lumMod val="25000"/>
                </a:schemeClr>
              </a:solidFill>
              <a:latin typeface="Arial"/>
              <a:ea typeface="ＭＳ Ｐゴシック" panose="020B0600070205080204" pitchFamily="34" charset="-128"/>
            </a:endParaRPr>
          </a:p>
          <a:p>
            <a:pPr marL="342900" indent="-342900" algn="l">
              <a:buFont typeface="Arial" panose="020B0604020202020204" pitchFamily="34" charset="0"/>
              <a:buChar char="•"/>
            </a:pPr>
            <a:r>
              <a:rPr lang="en-US" altLang="en-US" sz="2400" kern="0" dirty="0">
                <a:solidFill>
                  <a:schemeClr val="accent1">
                    <a:lumMod val="25000"/>
                  </a:schemeClr>
                </a:solidFill>
                <a:latin typeface="Arial"/>
                <a:ea typeface="ＭＳ Ｐゴシック" panose="020B0600070205080204" pitchFamily="34" charset="-128"/>
              </a:rPr>
              <a:t>What will it take to transform our throwaway economy into one where waste is eliminated, resources are circulated, and nature is regenerated?</a:t>
            </a:r>
          </a:p>
          <a:p>
            <a:pPr marL="342900" indent="-342900" algn="l">
              <a:buFont typeface="Arial" panose="020B0604020202020204" pitchFamily="34" charset="0"/>
              <a:buChar char="•"/>
            </a:pPr>
            <a:endParaRPr lang="en-US" altLang="en-US" kern="0" dirty="0">
              <a:solidFill>
                <a:schemeClr val="accent1">
                  <a:lumMod val="25000"/>
                </a:schemeClr>
              </a:solidFill>
              <a:latin typeface="Arial"/>
              <a:ea typeface="ＭＳ Ｐゴシック" panose="020B0600070205080204" pitchFamily="34" charset="-128"/>
            </a:endParaRPr>
          </a:p>
          <a:p>
            <a:pPr marL="342900" indent="-342900" algn="l">
              <a:buFont typeface="Arial" panose="020B0604020202020204" pitchFamily="34" charset="0"/>
              <a:buChar char="•"/>
            </a:pPr>
            <a:r>
              <a:rPr lang="en-US" altLang="en-US" sz="2400" kern="0" dirty="0">
                <a:solidFill>
                  <a:schemeClr val="accent1">
                    <a:lumMod val="25000"/>
                  </a:schemeClr>
                </a:solidFill>
                <a:latin typeface="Arial"/>
                <a:ea typeface="ＭＳ Ｐゴシック" panose="020B0600070205080204" pitchFamily="34" charset="-128"/>
              </a:rPr>
              <a:t>The </a:t>
            </a:r>
            <a:r>
              <a:rPr lang="en-US" altLang="en-US" sz="2400" b="1" kern="0" dirty="0">
                <a:solidFill>
                  <a:schemeClr val="accent1">
                    <a:lumMod val="25000"/>
                  </a:schemeClr>
                </a:solidFill>
                <a:latin typeface="Arial"/>
                <a:ea typeface="ＭＳ Ｐゴシック" panose="020B0600070205080204" pitchFamily="34" charset="-128"/>
              </a:rPr>
              <a:t>circular economy </a:t>
            </a:r>
            <a:r>
              <a:rPr lang="en-US" altLang="en-US" sz="2400" kern="0" dirty="0">
                <a:solidFill>
                  <a:schemeClr val="accent1">
                    <a:lumMod val="25000"/>
                  </a:schemeClr>
                </a:solidFill>
                <a:latin typeface="Arial"/>
                <a:ea typeface="ＭＳ Ｐゴシック" panose="020B0600070205080204" pitchFamily="34" charset="-128"/>
              </a:rPr>
              <a:t>gives us the tools to tackle climate change and biodiversity loss together, while addressing important social needs.</a:t>
            </a:r>
          </a:p>
          <a:p>
            <a:pPr marL="342900" indent="-342900" algn="l">
              <a:buFont typeface="Arial" panose="020B0604020202020204" pitchFamily="34" charset="0"/>
              <a:buChar char="•"/>
            </a:pPr>
            <a:endParaRPr lang="en-US" altLang="en-US" kern="0" dirty="0">
              <a:solidFill>
                <a:schemeClr val="accent1">
                  <a:lumMod val="25000"/>
                </a:schemeClr>
              </a:solidFill>
              <a:latin typeface="Arial"/>
              <a:ea typeface="ＭＳ Ｐゴシック" panose="020B0600070205080204" pitchFamily="34" charset="-128"/>
            </a:endParaRPr>
          </a:p>
          <a:p>
            <a:pPr marL="342900" indent="-342900" algn="l">
              <a:buFont typeface="Arial" panose="020B0604020202020204" pitchFamily="34" charset="0"/>
              <a:buChar char="•"/>
            </a:pPr>
            <a:r>
              <a:rPr lang="en-US" altLang="en-US" sz="2400" kern="0" dirty="0">
                <a:solidFill>
                  <a:schemeClr val="accent1">
                    <a:lumMod val="25000"/>
                  </a:schemeClr>
                </a:solidFill>
                <a:latin typeface="Arial"/>
                <a:ea typeface="ＭＳ Ｐゴシック" panose="020B0600070205080204" pitchFamily="34" charset="-128"/>
              </a:rPr>
              <a:t>It gives us the power to grow prosperity, jobs, and resilience while cutting greenhouse gas emissions, waste, and pollution.</a:t>
            </a:r>
            <a:endParaRPr lang="en-US" sz="2400" kern="0" dirty="0">
              <a:solidFill>
                <a:schemeClr val="accent1">
                  <a:lumMod val="25000"/>
                </a:schemeClr>
              </a:solidFill>
              <a:latin typeface="Arial"/>
              <a:ea typeface="ＭＳ Ｐゴシック" panose="020B0600070205080204" pitchFamily="34" charset="-128"/>
            </a:endParaRPr>
          </a:p>
        </p:txBody>
      </p:sp>
    </p:spTree>
    <p:extLst>
      <p:ext uri="{BB962C8B-B14F-4D97-AF65-F5344CB8AC3E}">
        <p14:creationId xmlns:p14="http://schemas.microsoft.com/office/powerpoint/2010/main" val="1496990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endParaRPr lang="en-CA" sz="3000" kern="0" dirty="0">
              <a:solidFill>
                <a:srgbClr val="274E13"/>
              </a:solidFill>
              <a:latin typeface="+mn-lt"/>
            </a:endParaRPr>
          </a:p>
          <a:p>
            <a:pPr algn="ctr"/>
            <a:endParaRPr lang="en-CA" sz="30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3816429"/>
          </a:xfrm>
          <a:prstGeom prst="rect">
            <a:avLst/>
          </a:prstGeom>
          <a:noFill/>
        </p:spPr>
        <p:txBody>
          <a:bodyPr wrap="square">
            <a:spAutoFit/>
          </a:bodyPr>
          <a:lstStyle/>
          <a:p>
            <a:pPr algn="l"/>
            <a:r>
              <a:rPr kumimoji="0" lang="en-US" altLang="en-US" sz="24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rPr>
              <a:t>How the circular economy works?</a:t>
            </a:r>
          </a:p>
          <a:p>
            <a:pPr algn="l"/>
            <a:endParaRPr lang="en-US" altLang="en-US" sz="2000" kern="0" dirty="0">
              <a:solidFill>
                <a:schemeClr val="accent1">
                  <a:lumMod val="25000"/>
                </a:schemeClr>
              </a:solidFill>
              <a:latin typeface="Arial"/>
              <a:ea typeface="ＭＳ Ｐゴシック" panose="020B0600070205080204" pitchFamily="34" charset="-128"/>
            </a:endParaRPr>
          </a:p>
          <a:p>
            <a:pPr algn="l"/>
            <a:r>
              <a:rPr lang="en-US" altLang="en-US" sz="2400" b="1" kern="0" dirty="0">
                <a:solidFill>
                  <a:schemeClr val="accent1">
                    <a:lumMod val="25000"/>
                  </a:schemeClr>
                </a:solidFill>
                <a:latin typeface="Arial"/>
                <a:ea typeface="ＭＳ Ｐゴシック" panose="020B0600070205080204" pitchFamily="34" charset="-128"/>
              </a:rPr>
              <a:t>The butterfly diagram: visualizing the circular economy</a:t>
            </a:r>
          </a:p>
          <a:p>
            <a:pPr algn="l"/>
            <a:endParaRPr lang="en-US" altLang="en-US" sz="2000" kern="0" dirty="0">
              <a:solidFill>
                <a:schemeClr val="accent1">
                  <a:lumMod val="25000"/>
                </a:schemeClr>
              </a:solidFill>
              <a:latin typeface="Arial"/>
              <a:ea typeface="ＭＳ Ｐゴシック" panose="020B0600070205080204" pitchFamily="34" charset="-128"/>
            </a:endParaRPr>
          </a:p>
          <a:p>
            <a:pPr algn="l"/>
            <a:r>
              <a:rPr lang="en-US" altLang="en-US" sz="2200" kern="0" dirty="0">
                <a:solidFill>
                  <a:schemeClr val="accent1">
                    <a:lumMod val="25000"/>
                  </a:schemeClr>
                </a:solidFill>
                <a:latin typeface="Arial"/>
                <a:ea typeface="ＭＳ Ｐゴシック" panose="020B0600070205080204" pitchFamily="34" charset="-128"/>
              </a:rPr>
              <a:t>The circular economy system diagram, known as the butterfly diagram, illustrates the continuous flow of materials in a circular economy. There are two main cycles – </a:t>
            </a:r>
            <a:r>
              <a:rPr lang="en-US" altLang="en-US" sz="2200" b="1" kern="0" dirty="0">
                <a:solidFill>
                  <a:schemeClr val="accent1">
                    <a:lumMod val="25000"/>
                  </a:schemeClr>
                </a:solidFill>
                <a:latin typeface="Arial"/>
                <a:ea typeface="ＭＳ Ｐゴシック" panose="020B0600070205080204" pitchFamily="34" charset="-128"/>
              </a:rPr>
              <a:t>the</a:t>
            </a:r>
            <a:r>
              <a:rPr lang="en-US" altLang="en-US" sz="2200" kern="0" dirty="0">
                <a:solidFill>
                  <a:schemeClr val="accent1">
                    <a:lumMod val="25000"/>
                  </a:schemeClr>
                </a:solidFill>
                <a:latin typeface="Arial"/>
                <a:ea typeface="ＭＳ Ｐゴシック" panose="020B0600070205080204" pitchFamily="34" charset="-128"/>
              </a:rPr>
              <a:t> </a:t>
            </a:r>
            <a:r>
              <a:rPr lang="en-US" altLang="en-US" sz="2200" b="1" kern="0" dirty="0">
                <a:solidFill>
                  <a:schemeClr val="accent1">
                    <a:lumMod val="25000"/>
                  </a:schemeClr>
                </a:solidFill>
                <a:latin typeface="Arial"/>
                <a:ea typeface="ＭＳ Ｐゴシック" panose="020B0600070205080204" pitchFamily="34" charset="-128"/>
              </a:rPr>
              <a:t>technical cycle</a:t>
            </a:r>
            <a:r>
              <a:rPr lang="en-US" altLang="en-US" sz="2200" kern="0" dirty="0">
                <a:solidFill>
                  <a:schemeClr val="accent1">
                    <a:lumMod val="25000"/>
                  </a:schemeClr>
                </a:solidFill>
                <a:latin typeface="Arial"/>
                <a:ea typeface="ＭＳ Ｐゴシック" panose="020B0600070205080204" pitchFamily="34" charset="-128"/>
              </a:rPr>
              <a:t> and </a:t>
            </a:r>
            <a:r>
              <a:rPr lang="en-US" altLang="en-US" sz="2200" b="1" kern="0" dirty="0">
                <a:solidFill>
                  <a:schemeClr val="accent1">
                    <a:lumMod val="25000"/>
                  </a:schemeClr>
                </a:solidFill>
                <a:latin typeface="Arial"/>
                <a:ea typeface="ＭＳ Ｐゴシック" panose="020B0600070205080204" pitchFamily="34" charset="-128"/>
              </a:rPr>
              <a:t>the biological cycle</a:t>
            </a:r>
            <a:r>
              <a:rPr lang="en-US" altLang="en-US" sz="2200" kern="0" dirty="0">
                <a:solidFill>
                  <a:schemeClr val="accent1">
                    <a:lumMod val="25000"/>
                  </a:schemeClr>
                </a:solidFill>
                <a:latin typeface="Arial"/>
                <a:ea typeface="ＭＳ Ｐゴシック" panose="020B0600070205080204" pitchFamily="34" charset="-128"/>
              </a:rPr>
              <a:t>. In the technical cycle, products and materials are kept in circulation through processes such as </a:t>
            </a:r>
            <a:r>
              <a:rPr lang="en-US" altLang="en-US" sz="2200" b="1" kern="0" dirty="0">
                <a:solidFill>
                  <a:schemeClr val="accent1">
                    <a:lumMod val="25000"/>
                  </a:schemeClr>
                </a:solidFill>
                <a:latin typeface="Arial"/>
                <a:ea typeface="ＭＳ Ｐゴシック" panose="020B0600070205080204" pitchFamily="34" charset="-128"/>
              </a:rPr>
              <a:t>reuse,</a:t>
            </a:r>
            <a:r>
              <a:rPr lang="en-US" altLang="en-US" sz="2200" kern="0" dirty="0">
                <a:solidFill>
                  <a:schemeClr val="accent1">
                    <a:lumMod val="25000"/>
                  </a:schemeClr>
                </a:solidFill>
                <a:latin typeface="Arial"/>
                <a:ea typeface="ＭＳ Ｐゴシック" panose="020B0600070205080204" pitchFamily="34" charset="-128"/>
              </a:rPr>
              <a:t> </a:t>
            </a:r>
            <a:r>
              <a:rPr lang="en-US" altLang="en-US" sz="2200" b="1" kern="0" dirty="0">
                <a:solidFill>
                  <a:schemeClr val="accent1">
                    <a:lumMod val="25000"/>
                  </a:schemeClr>
                </a:solidFill>
                <a:latin typeface="Arial"/>
                <a:ea typeface="ＭＳ Ｐゴシック" panose="020B0600070205080204" pitchFamily="34" charset="-128"/>
              </a:rPr>
              <a:t>repair,</a:t>
            </a:r>
            <a:r>
              <a:rPr lang="en-US" altLang="en-US" sz="2200" kern="0" dirty="0">
                <a:solidFill>
                  <a:schemeClr val="accent1">
                    <a:lumMod val="25000"/>
                  </a:schemeClr>
                </a:solidFill>
                <a:latin typeface="Arial"/>
                <a:ea typeface="ＭＳ Ｐゴシック" panose="020B0600070205080204" pitchFamily="34" charset="-128"/>
              </a:rPr>
              <a:t> </a:t>
            </a:r>
            <a:r>
              <a:rPr lang="en-US" altLang="en-US" sz="2200" b="1" kern="0" dirty="0">
                <a:solidFill>
                  <a:schemeClr val="accent1">
                    <a:lumMod val="25000"/>
                  </a:schemeClr>
                </a:solidFill>
                <a:latin typeface="Arial"/>
                <a:ea typeface="ＭＳ Ｐゴシック" panose="020B0600070205080204" pitchFamily="34" charset="-128"/>
              </a:rPr>
              <a:t>remanufacture</a:t>
            </a:r>
            <a:r>
              <a:rPr lang="en-US" altLang="en-US" sz="2200" kern="0" dirty="0">
                <a:solidFill>
                  <a:schemeClr val="accent1">
                    <a:lumMod val="25000"/>
                  </a:schemeClr>
                </a:solidFill>
                <a:latin typeface="Arial"/>
                <a:ea typeface="ＭＳ Ｐゴシック" panose="020B0600070205080204" pitchFamily="34" charset="-128"/>
              </a:rPr>
              <a:t> and </a:t>
            </a:r>
            <a:r>
              <a:rPr lang="en-US" altLang="en-US" sz="2200" b="1" kern="0" dirty="0">
                <a:solidFill>
                  <a:schemeClr val="accent1">
                    <a:lumMod val="25000"/>
                  </a:schemeClr>
                </a:solidFill>
                <a:latin typeface="Arial"/>
                <a:ea typeface="ＭＳ Ｐゴシック" panose="020B0600070205080204" pitchFamily="34" charset="-128"/>
              </a:rPr>
              <a:t>recycling</a:t>
            </a:r>
            <a:r>
              <a:rPr lang="en-US" altLang="en-US" sz="2200" kern="0" dirty="0">
                <a:solidFill>
                  <a:schemeClr val="accent1">
                    <a:lumMod val="25000"/>
                  </a:schemeClr>
                </a:solidFill>
                <a:latin typeface="Arial"/>
                <a:ea typeface="ＭＳ Ｐゴシック" panose="020B0600070205080204" pitchFamily="34" charset="-128"/>
              </a:rPr>
              <a:t>. In the biological cycle, the nutrients from biodegradable materials are returned to the Earth to regenerate nature.</a:t>
            </a:r>
            <a:endParaRPr lang="en-US" sz="2200" kern="0" dirty="0">
              <a:solidFill>
                <a:schemeClr val="accent1">
                  <a:lumMod val="25000"/>
                </a:schemeClr>
              </a:solidFill>
              <a:latin typeface="Arial"/>
              <a:ea typeface="ＭＳ Ｐゴシック" panose="020B0600070205080204" pitchFamily="34" charset="-128"/>
            </a:endParaRPr>
          </a:p>
        </p:txBody>
      </p:sp>
    </p:spTree>
    <p:extLst>
      <p:ext uri="{BB962C8B-B14F-4D97-AF65-F5344CB8AC3E}">
        <p14:creationId xmlns:p14="http://schemas.microsoft.com/office/powerpoint/2010/main" val="1857598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2800" kern="0" dirty="0">
                <a:solidFill>
                  <a:srgbClr val="274E13"/>
                </a:solidFill>
                <a:latin typeface="+mn-lt"/>
              </a:rPr>
              <a:t>Technology and the Contemporary Environment</a:t>
            </a:r>
            <a:endParaRPr lang="en-CA" sz="2800" b="0" kern="0" dirty="0">
              <a:solidFill>
                <a:srgbClr val="274E13"/>
              </a:solidFill>
              <a:latin typeface="+mn-lt"/>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1800" b="0" kern="0" dirty="0">
                <a:solidFill>
                  <a:srgbClr val="274E13"/>
                </a:solidFill>
                <a:latin typeface="+mn-lt"/>
              </a:rPr>
              <a:t>What is the Circular Economy?</a:t>
            </a:r>
          </a:p>
          <a:p>
            <a:pPr algn="ctr"/>
            <a:r>
              <a:rPr lang="en-CA" sz="1800" b="0" kern="0" dirty="0">
                <a:solidFill>
                  <a:srgbClr val="274E13"/>
                </a:solidFill>
                <a:latin typeface="+mn-lt"/>
              </a:rPr>
              <a:t>https://www.youtube.com/watch?v=nrzwAxcU1bw</a:t>
            </a:r>
          </a:p>
        </p:txBody>
      </p:sp>
      <p:sp>
        <p:nvSpPr>
          <p:cNvPr id="2" name="Rectangle 1">
            <a:extLst>
              <a:ext uri="{FF2B5EF4-FFF2-40B4-BE49-F238E27FC236}">
                <a16:creationId xmlns:a16="http://schemas.microsoft.com/office/drawing/2014/main" id="{D52B206B-B8E3-47BA-BDA0-554702F72AAB}"/>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rgbClr val="EEEEEE"/>
                </a:solidFill>
                <a:effectLst/>
                <a:latin typeface="YouTube Noto"/>
              </a:rPr>
            </a:br>
            <a:endParaRPr kumimoji="0" lang="en-US" altLang="en-US" sz="800" b="0" i="0" u="none" strike="noStrike" cap="none" normalizeH="0" baseline="0">
              <a:ln>
                <a:noFill/>
              </a:ln>
              <a:solidFill>
                <a:srgbClr val="EEEEEE"/>
              </a:solidFill>
              <a:effectLst/>
              <a:latin typeface="YouTube 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hlinkClick r:id="rId3"/>
            <a:extLst>
              <a:ext uri="{FF2B5EF4-FFF2-40B4-BE49-F238E27FC236}">
                <a16:creationId xmlns:a16="http://schemas.microsoft.com/office/drawing/2014/main" id="{4397F78F-6CE8-4078-A798-D90C866FC35F}"/>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5" name="Rectangle 3">
            <a:hlinkClick r:id="rId4" tooltip="Next (SHIFT+n)"/>
            <a:extLst>
              <a:ext uri="{FF2B5EF4-FFF2-40B4-BE49-F238E27FC236}">
                <a16:creationId xmlns:a16="http://schemas.microsoft.com/office/drawing/2014/main" id="{DCB0A6A6-B9C3-4CE8-83D5-93C9299C2458}"/>
              </a:ext>
            </a:extLst>
          </p:cNvPr>
          <p:cNvSpPr>
            <a:spLocks noChangeArrowheads="1"/>
          </p:cNvSpPr>
          <p:nvPr/>
        </p:nvSpPr>
        <p:spPr bwMode="auto">
          <a:xfrm>
            <a:off x="152400" y="152400"/>
            <a:ext cx="7119938"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7" name="Rectangle 5">
            <a:extLst>
              <a:ext uri="{FF2B5EF4-FFF2-40B4-BE49-F238E27FC236}">
                <a16:creationId xmlns:a16="http://schemas.microsoft.com/office/drawing/2014/main" id="{EDCD95DD-C8D7-4013-A5CE-3700D0072D90}"/>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rgbClr val="EEEEEE"/>
                </a:solidFill>
                <a:effectLst/>
                <a:latin typeface="YouTube Noto"/>
              </a:rPr>
            </a:br>
            <a:endParaRPr kumimoji="0" lang="en-US" altLang="en-US" sz="800" b="0" i="0" u="none" strike="noStrike" cap="none" normalizeH="0" baseline="0">
              <a:ln>
                <a:noFill/>
              </a:ln>
              <a:solidFill>
                <a:srgbClr val="EEEEEE"/>
              </a:solidFill>
              <a:effectLst/>
              <a:latin typeface="YouTube N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hlinkClick r:id="rId3"/>
            <a:extLst>
              <a:ext uri="{FF2B5EF4-FFF2-40B4-BE49-F238E27FC236}">
                <a16:creationId xmlns:a16="http://schemas.microsoft.com/office/drawing/2014/main" id="{1AE214D3-E730-46BF-980F-4FEE9A1DFCC5}"/>
              </a:ext>
            </a:extLst>
          </p:cNvPr>
          <p:cNvSpPr>
            <a:spLocks noChangeArrowheads="1"/>
          </p:cNvSpPr>
          <p:nvPr/>
        </p:nvSpPr>
        <p:spPr bwMode="auto">
          <a:xfrm>
            <a:off x="152400" y="152400"/>
            <a:ext cx="9144000"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10" name="Rectangle 7">
            <a:hlinkClick r:id="rId4" tooltip="Next (SHIFT+n)"/>
            <a:extLst>
              <a:ext uri="{FF2B5EF4-FFF2-40B4-BE49-F238E27FC236}">
                <a16:creationId xmlns:a16="http://schemas.microsoft.com/office/drawing/2014/main" id="{511E0DC4-A0CD-448B-A0D1-1763996291F8}"/>
              </a:ext>
            </a:extLst>
          </p:cNvPr>
          <p:cNvSpPr>
            <a:spLocks noChangeArrowheads="1"/>
          </p:cNvSpPr>
          <p:nvPr/>
        </p:nvSpPr>
        <p:spPr bwMode="auto">
          <a:xfrm>
            <a:off x="152400" y="152400"/>
            <a:ext cx="7119938" cy="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16" name="Google Shape;171;p26">
            <a:extLst>
              <a:ext uri="{FF2B5EF4-FFF2-40B4-BE49-F238E27FC236}">
                <a16:creationId xmlns:a16="http://schemas.microsoft.com/office/drawing/2014/main" id="{9721F598-3EDB-4C9A-B655-DBDA90B2BDDA}"/>
              </a:ext>
            </a:extLst>
          </p:cNvPr>
          <p:cNvSpPr txBox="1">
            <a:spLocks/>
          </p:cNvSpPr>
          <p:nvPr/>
        </p:nvSpPr>
        <p:spPr>
          <a:xfrm>
            <a:off x="0" y="3124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200" kern="0" dirty="0">
                <a:solidFill>
                  <a:srgbClr val="274E13"/>
                </a:solidFill>
                <a:latin typeface="+mn-lt"/>
              </a:rPr>
              <a:t>The Circular Economy</a:t>
            </a:r>
            <a:endParaRPr lang="en-CA" sz="3200" b="0" kern="0" dirty="0">
              <a:solidFill>
                <a:srgbClr val="274E13"/>
              </a:solidFill>
              <a:latin typeface="+mn-lt"/>
            </a:endParaRPr>
          </a:p>
        </p:txBody>
      </p:sp>
      <p:pic>
        <p:nvPicPr>
          <p:cNvPr id="17" name="Picture 16">
            <a:extLst>
              <a:ext uri="{FF2B5EF4-FFF2-40B4-BE49-F238E27FC236}">
                <a16:creationId xmlns:a16="http://schemas.microsoft.com/office/drawing/2014/main" id="{060C1AE7-B39C-4101-AA06-F73FF2B3ED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6" y="0"/>
            <a:ext cx="9148665" cy="6858000"/>
          </a:xfrm>
          <a:prstGeom prst="rect">
            <a:avLst/>
          </a:prstGeom>
        </p:spPr>
      </p:pic>
    </p:spTree>
    <p:extLst>
      <p:ext uri="{BB962C8B-B14F-4D97-AF65-F5344CB8AC3E}">
        <p14:creationId xmlns:p14="http://schemas.microsoft.com/office/powerpoint/2010/main" val="894144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Arial Nova" panose="020B0504020202020204" pitchFamily="34" charset="0"/>
                <a:ea typeface="+mn-ea"/>
                <a:cs typeface="+mn-cs"/>
              </a:rPr>
              <a:t>Technology and the Contemporary Environment</a:t>
            </a: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1" y="1857611"/>
            <a:ext cx="5077283"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How the circular economy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The circular economy is based on three principles, driven by design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Eliminate waste and pollution (Reduce)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Circulate products and materials (at their highest value) (Reuse)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Regenerate nature (Recycle)</a:t>
            </a:r>
            <a:endParaRPr kumimoji="0" lang="en-US" sz="24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p:txBody>
      </p:sp>
      <p:pic>
        <p:nvPicPr>
          <p:cNvPr id="8" name="Picture 7">
            <a:extLst>
              <a:ext uri="{FF2B5EF4-FFF2-40B4-BE49-F238E27FC236}">
                <a16:creationId xmlns:a16="http://schemas.microsoft.com/office/drawing/2014/main" id="{2F2ECB84-5E25-4D79-8784-CE24D8A1A7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2288021"/>
            <a:ext cx="4038600" cy="3115717"/>
          </a:xfrm>
          <a:prstGeom prst="rect">
            <a:avLst/>
          </a:prstGeom>
        </p:spPr>
      </p:pic>
      <p:sp>
        <p:nvSpPr>
          <p:cNvPr id="9" name="TextBox 8">
            <a:extLst>
              <a:ext uri="{FF2B5EF4-FFF2-40B4-BE49-F238E27FC236}">
                <a16:creationId xmlns:a16="http://schemas.microsoft.com/office/drawing/2014/main" id="{0D7648F5-8074-4685-9D51-26D0D30CE4CF}"/>
              </a:ext>
            </a:extLst>
          </p:cNvPr>
          <p:cNvSpPr txBox="1"/>
          <p:nvPr/>
        </p:nvSpPr>
        <p:spPr>
          <a:xfrm>
            <a:off x="4924883" y="5937818"/>
            <a:ext cx="4191000" cy="923330"/>
          </a:xfrm>
          <a:prstGeom prst="rect">
            <a:avLst/>
          </a:prstGeom>
          <a:noFill/>
        </p:spPr>
        <p:txBody>
          <a:bodyPr wrap="square">
            <a:spAutoFit/>
          </a:bodyPr>
          <a:lstStyle/>
          <a:p>
            <a:pPr algn="ctr"/>
            <a:r>
              <a:rPr lang="en-US" b="1" dirty="0">
                <a:solidFill>
                  <a:schemeClr val="accent1">
                    <a:lumMod val="25000"/>
                  </a:schemeClr>
                </a:solidFill>
              </a:rPr>
              <a:t>The Circular Economy - Short Film</a:t>
            </a:r>
            <a:endParaRPr lang="en-CA" b="1" dirty="0">
              <a:solidFill>
                <a:schemeClr val="accent1">
                  <a:lumMod val="25000"/>
                </a:schemeClr>
              </a:solidFill>
            </a:endParaRPr>
          </a:p>
          <a:p>
            <a:pPr algn="ctr"/>
            <a:r>
              <a:rPr lang="en-CA" b="1" dirty="0">
                <a:solidFill>
                  <a:schemeClr val="accent1">
                    <a:lumMod val="25000"/>
                  </a:schemeClr>
                </a:solidFill>
              </a:rPr>
              <a:t>https://www.youtube.com/watch?v=XyNzYV4Q2HE</a:t>
            </a:r>
          </a:p>
        </p:txBody>
      </p:sp>
    </p:spTree>
    <p:extLst>
      <p:ext uri="{BB962C8B-B14F-4D97-AF65-F5344CB8AC3E}">
        <p14:creationId xmlns:p14="http://schemas.microsoft.com/office/powerpoint/2010/main" val="1933123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Arial Nova" panose="020B0504020202020204" pitchFamily="34" charset="0"/>
                <a:ea typeface="+mn-ea"/>
                <a:cs typeface="+mn-cs"/>
              </a:rPr>
              <a:t>Technology and the Contemporary Environment</a:t>
            </a: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5029200" cy="48320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2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A circular economy is </a:t>
            </a:r>
            <a:r>
              <a:rPr kumimoji="0" lang="en-US" altLang="en-US" sz="22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fundamentally different </a:t>
            </a:r>
            <a:r>
              <a:rPr kumimoji="0" lang="en-US" altLang="en-US" sz="22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from a linear. In a linear economy we mine raw materials that we process into a product that is thrown away after use. In a circular economy, we close the cycles of all these raw materials. Closing these cycles requires much more than just recycling.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2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2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The definition is focused on system change which emphasis on: </a:t>
            </a:r>
            <a:r>
              <a:rPr kumimoji="0" lang="en-US" altLang="en-US" sz="22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closed cycles, renewable energy and systems thinking.</a:t>
            </a:r>
            <a:endParaRPr kumimoji="0" lang="en-US" altLang="en-US" sz="22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p:txBody>
      </p:sp>
      <p:pic>
        <p:nvPicPr>
          <p:cNvPr id="14338" name="Picture 2" descr="Circular Economy | UNCTAD">
            <a:extLst>
              <a:ext uri="{FF2B5EF4-FFF2-40B4-BE49-F238E27FC236}">
                <a16:creationId xmlns:a16="http://schemas.microsoft.com/office/drawing/2014/main" id="{8AA98DAF-F6FB-4B6F-BB96-4D64541FF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957" y="1920848"/>
            <a:ext cx="3915582" cy="391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055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u="none" strike="noStrike" kern="0" cap="none" spc="0" normalizeH="0" baseline="0" noProof="0" dirty="0">
                <a:ln>
                  <a:noFill/>
                </a:ln>
                <a:solidFill>
                  <a:srgbClr val="274E13"/>
                </a:solidFill>
                <a:effectLst/>
                <a:uLnTx/>
                <a:uFillTx/>
                <a:latin typeface="+mn-lt"/>
                <a:ea typeface="+mn-ea"/>
                <a:cs typeface="+mn-cs"/>
              </a:rPr>
              <a:t>Technology and the Contemporary Environment</a:t>
            </a:r>
            <a:endParaRPr lang="en-CA" sz="30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Closed Cycles: </a:t>
            </a: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Material cycles are closed following the example of an ecosystem. There is no such thing as waste, because every residual stream can be used to make a new product.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Renewable energy: </a:t>
            </a:r>
            <a:r>
              <a:rPr kumimoji="0" 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The circular economic system is fed by renewable energy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Systems thinking: </a:t>
            </a:r>
            <a:r>
              <a:rPr kumimoji="0" 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Every actor in the economy (company, person, organism) is connected to other actors. Together, this forms a network in which the actions of one player influence other players.</a:t>
            </a:r>
            <a:endParaRPr kumimoji="0" lang="en-US" sz="2400" b="1"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2096205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Arial Nova" panose="020B0504020202020204" pitchFamily="34" charset="0"/>
                <a:ea typeface="+mn-ea"/>
                <a:cs typeface="+mn-cs"/>
              </a:rPr>
              <a:t>Technology and the Contemporary Environment</a:t>
            </a:r>
            <a:endParaRPr kumimoji="0" lang="en-CA" sz="2800" i="0" u="none" strike="noStrike" kern="0" cap="none" spc="0" normalizeH="0" baseline="0" noProof="0" dirty="0">
              <a:ln>
                <a:noFill/>
              </a:ln>
              <a:solidFill>
                <a:srgbClr val="274E13"/>
              </a:solidFill>
              <a:effectLst/>
              <a:uLnTx/>
              <a:uFillTx/>
              <a:latin typeface="Arial"/>
              <a:ea typeface="+mn-ea"/>
              <a:cs typeface="+mn-cs"/>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pic>
        <p:nvPicPr>
          <p:cNvPr id="8" name="Picture 7">
            <a:extLst>
              <a:ext uri="{FF2B5EF4-FFF2-40B4-BE49-F238E27FC236}">
                <a16:creationId xmlns:a16="http://schemas.microsoft.com/office/drawing/2014/main" id="{7D627752-03D5-4EDA-AE7E-887A2B37A36F}"/>
              </a:ext>
            </a:extLst>
          </p:cNvPr>
          <p:cNvPicPr>
            <a:picLocks noChangeAspect="1"/>
          </p:cNvPicPr>
          <p:nvPr/>
        </p:nvPicPr>
        <p:blipFill>
          <a:blip r:embed="rId3"/>
          <a:stretch>
            <a:fillRect/>
          </a:stretch>
        </p:blipFill>
        <p:spPr>
          <a:xfrm>
            <a:off x="0" y="1835839"/>
            <a:ext cx="9142320" cy="4043571"/>
          </a:xfrm>
          <a:prstGeom prst="rect">
            <a:avLst/>
          </a:prstGeom>
        </p:spPr>
      </p:pic>
      <p:sp>
        <p:nvSpPr>
          <p:cNvPr id="9" name="TextBox 8">
            <a:extLst>
              <a:ext uri="{FF2B5EF4-FFF2-40B4-BE49-F238E27FC236}">
                <a16:creationId xmlns:a16="http://schemas.microsoft.com/office/drawing/2014/main" id="{97FC92ED-8F99-42A4-863F-FA4E23E9AF5D}"/>
              </a:ext>
            </a:extLst>
          </p:cNvPr>
          <p:cNvSpPr txBox="1"/>
          <p:nvPr/>
        </p:nvSpPr>
        <p:spPr>
          <a:xfrm>
            <a:off x="152400" y="5953206"/>
            <a:ext cx="4572000" cy="830997"/>
          </a:xfrm>
          <a:prstGeom prst="rect">
            <a:avLst/>
          </a:prstGeom>
          <a:noFill/>
        </p:spPr>
        <p:txBody>
          <a:bodyPr wrap="square">
            <a:spAutoFit/>
          </a:bodyPr>
          <a:lstStyle/>
          <a:p>
            <a:r>
              <a:rPr lang="en-US" sz="1600" dirty="0">
                <a:solidFill>
                  <a:schemeClr val="accent1">
                    <a:lumMod val="25000"/>
                  </a:schemeClr>
                </a:solidFill>
              </a:rPr>
              <a:t>The linear economy does not price the cost of the enormous waste, pollution, and carbon emissions that are built into the system.</a:t>
            </a:r>
            <a:endParaRPr lang="en-CA" sz="1600" dirty="0">
              <a:solidFill>
                <a:schemeClr val="accent1">
                  <a:lumMod val="25000"/>
                </a:schemeClr>
              </a:solidFill>
            </a:endParaRPr>
          </a:p>
        </p:txBody>
      </p:sp>
      <p:sp>
        <p:nvSpPr>
          <p:cNvPr id="10" name="TextBox 9">
            <a:extLst>
              <a:ext uri="{FF2B5EF4-FFF2-40B4-BE49-F238E27FC236}">
                <a16:creationId xmlns:a16="http://schemas.microsoft.com/office/drawing/2014/main" id="{A94628A3-4CDC-46A2-9022-FDCD5DC4F4A3}"/>
              </a:ext>
            </a:extLst>
          </p:cNvPr>
          <p:cNvSpPr txBox="1"/>
          <p:nvPr/>
        </p:nvSpPr>
        <p:spPr>
          <a:xfrm>
            <a:off x="4716047" y="5934668"/>
            <a:ext cx="4423489" cy="830997"/>
          </a:xfrm>
          <a:prstGeom prst="rect">
            <a:avLst/>
          </a:prstGeom>
          <a:noFill/>
        </p:spPr>
        <p:txBody>
          <a:bodyPr wrap="square">
            <a:spAutoFit/>
          </a:bodyPr>
          <a:lstStyle/>
          <a:p>
            <a:pPr algn="ctr"/>
            <a:r>
              <a:rPr lang="en-US" sz="1600" dirty="0">
                <a:solidFill>
                  <a:schemeClr val="accent1">
                    <a:lumMod val="25000"/>
                  </a:schemeClr>
                </a:solidFill>
              </a:rPr>
              <a:t>Circularity reduces both our demand for raw materials and the environmental impact of obtaining them.</a:t>
            </a:r>
            <a:endParaRPr lang="en-CA" sz="1600" dirty="0">
              <a:solidFill>
                <a:schemeClr val="accent1">
                  <a:lumMod val="25000"/>
                </a:schemeClr>
              </a:solidFill>
            </a:endParaRPr>
          </a:p>
        </p:txBody>
      </p:sp>
    </p:spTree>
    <p:extLst>
      <p:ext uri="{BB962C8B-B14F-4D97-AF65-F5344CB8AC3E}">
        <p14:creationId xmlns:p14="http://schemas.microsoft.com/office/powerpoint/2010/main" val="3237789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br>
              <a:rPr lang="en-CA" sz="3600" kern="0" dirty="0">
                <a:solidFill>
                  <a:srgbClr val="274E13"/>
                </a:solidFill>
                <a:latin typeface="Arial Nova" panose="020B0504020202020204" pitchFamily="34" charset="0"/>
              </a:rPr>
            </a:b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endParaRPr kumimoji="0" lang="en-CA" sz="2800" i="0" u="none" strike="noStrike" kern="0" cap="none" spc="0" normalizeH="0" baseline="0" noProof="0" dirty="0">
              <a:ln>
                <a:noFill/>
              </a:ln>
              <a:solidFill>
                <a:srgbClr val="274E13"/>
              </a:solidFill>
              <a:effectLst/>
              <a:uLnTx/>
              <a:uFillTx/>
              <a:latin typeface="+mn-lt"/>
              <a:ea typeface="+mn-ea"/>
              <a:cs typeface="+mn-cs"/>
            </a:endParaRPr>
          </a:p>
          <a:p>
            <a:pPr algn="ct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3416320"/>
          </a:xfrm>
          <a:prstGeom prst="rect">
            <a:avLst/>
          </a:prstGeom>
          <a:noFill/>
        </p:spPr>
        <p:txBody>
          <a:bodyPr wrap="square">
            <a:spAutoFit/>
          </a:bodyPr>
          <a:lstStyle/>
          <a:p>
            <a:pPr marL="342900" indent="-342900">
              <a:buFont typeface="Wingdings" panose="05000000000000000000" pitchFamily="2" charset="2"/>
              <a:buChar char="§"/>
            </a:pPr>
            <a:r>
              <a:rPr lang="en-US" altLang="en-US" sz="2400" kern="0" dirty="0">
                <a:solidFill>
                  <a:schemeClr val="accent1">
                    <a:lumMod val="25000"/>
                  </a:schemeClr>
                </a:solidFill>
                <a:latin typeface="Arial"/>
                <a:ea typeface="ＭＳ Ｐゴシック" panose="020B0600070205080204" pitchFamily="34" charset="-128"/>
              </a:rPr>
              <a:t>When working on sustainability within a </a:t>
            </a:r>
            <a:r>
              <a:rPr lang="en-US" altLang="en-US" sz="2400" b="1" kern="0" dirty="0">
                <a:solidFill>
                  <a:schemeClr val="accent1">
                    <a:lumMod val="25000"/>
                  </a:schemeClr>
                </a:solidFill>
                <a:latin typeface="Arial"/>
                <a:ea typeface="ＭＳ Ｐゴシック" panose="020B0600070205080204" pitchFamily="34" charset="-128"/>
              </a:rPr>
              <a:t>linear economy</a:t>
            </a:r>
            <a:r>
              <a:rPr lang="en-US" altLang="en-US" sz="2400" kern="0" dirty="0">
                <a:solidFill>
                  <a:schemeClr val="accent1">
                    <a:lumMod val="25000"/>
                  </a:schemeClr>
                </a:solidFill>
                <a:latin typeface="Arial"/>
                <a:ea typeface="ＭＳ Ｐゴシック" panose="020B0600070205080204" pitchFamily="34" charset="-128"/>
              </a:rPr>
              <a:t>, the focus is on eco-efficiency.  This is to minimize the ecological impact for the same output. This will extend the period which the system becomes overloaded. </a:t>
            </a:r>
          </a:p>
          <a:p>
            <a:pPr marL="342900" indent="-342900">
              <a:buFont typeface="Wingdings" panose="05000000000000000000" pitchFamily="2" charset="2"/>
              <a:buChar char="§"/>
            </a:pPr>
            <a:endParaRPr lang="en-US" sz="2400" b="1" kern="0" dirty="0">
              <a:solidFill>
                <a:schemeClr val="accent1">
                  <a:lumMod val="25000"/>
                </a:schemeClr>
              </a:solidFill>
              <a:latin typeface="Arial"/>
              <a:ea typeface="ＭＳ Ｐゴシック" panose="020B0600070205080204" pitchFamily="34" charset="-128"/>
            </a:endParaRPr>
          </a:p>
          <a:p>
            <a:pPr marL="342900" indent="-342900">
              <a:buFont typeface="Wingdings" panose="05000000000000000000" pitchFamily="2" charset="2"/>
              <a:buChar char="§"/>
            </a:pPr>
            <a:r>
              <a:rPr lang="en-US" sz="2400" kern="0" dirty="0">
                <a:solidFill>
                  <a:schemeClr val="accent1">
                    <a:lumMod val="25000"/>
                  </a:schemeClr>
                </a:solidFill>
                <a:latin typeface="Arial"/>
                <a:ea typeface="ＭＳ Ｐゴシック" panose="020B0600070205080204" pitchFamily="34" charset="-128"/>
              </a:rPr>
              <a:t>Within a </a:t>
            </a:r>
            <a:r>
              <a:rPr lang="en-US" sz="2400" b="1" kern="0" dirty="0">
                <a:solidFill>
                  <a:schemeClr val="accent1">
                    <a:lumMod val="25000"/>
                  </a:schemeClr>
                </a:solidFill>
                <a:latin typeface="Arial"/>
                <a:ea typeface="ＭＳ Ｐゴシック" panose="020B0600070205080204" pitchFamily="34" charset="-128"/>
              </a:rPr>
              <a:t>circular economy</a:t>
            </a:r>
            <a:r>
              <a:rPr lang="en-US" sz="2400" kern="0" dirty="0">
                <a:solidFill>
                  <a:schemeClr val="accent1">
                    <a:lumMod val="25000"/>
                  </a:schemeClr>
                </a:solidFill>
                <a:latin typeface="Arial"/>
                <a:ea typeface="ＭＳ Ｐゴシック" panose="020B0600070205080204" pitchFamily="34" charset="-128"/>
              </a:rPr>
              <a:t>, sustainability is sought in increasing the eco-effectiveness of the system. This means that not only the ecological impact is minimized, but that the ecological, economic and social impact is even positive.</a:t>
            </a:r>
            <a:endParaRPr lang="en-US" sz="2400" b="1" dirty="0">
              <a:solidFill>
                <a:schemeClr val="accent1">
                  <a:lumMod val="25000"/>
                </a:schemeClr>
              </a:solidFill>
              <a:latin typeface="Arial Nova" panose="020B0504020202020204" pitchFamily="34" charset="0"/>
            </a:endParaRPr>
          </a:p>
        </p:txBody>
      </p:sp>
    </p:spTree>
    <p:extLst>
      <p:ext uri="{BB962C8B-B14F-4D97-AF65-F5344CB8AC3E}">
        <p14:creationId xmlns:p14="http://schemas.microsoft.com/office/powerpoint/2010/main" val="229185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9" name="TextBox 8">
            <a:extLst>
              <a:ext uri="{FF2B5EF4-FFF2-40B4-BE49-F238E27FC236}">
                <a16:creationId xmlns:a16="http://schemas.microsoft.com/office/drawing/2014/main" id="{97FC92ED-8F99-42A4-863F-FA4E23E9AF5D}"/>
              </a:ext>
            </a:extLst>
          </p:cNvPr>
          <p:cNvSpPr txBox="1"/>
          <p:nvPr/>
        </p:nvSpPr>
        <p:spPr>
          <a:xfrm>
            <a:off x="0" y="5920685"/>
            <a:ext cx="9142320" cy="1015663"/>
          </a:xfrm>
          <a:prstGeom prst="rect">
            <a:avLst/>
          </a:prstGeom>
          <a:noFill/>
        </p:spPr>
        <p:txBody>
          <a:bodyPr wrap="square">
            <a:spAutoFit/>
          </a:bodyPr>
          <a:lstStyle/>
          <a:p>
            <a:pPr algn="ctr"/>
            <a:r>
              <a:rPr lang="en-US" sz="1500" b="1" dirty="0">
                <a:solidFill>
                  <a:schemeClr val="accent1">
                    <a:lumMod val="25000"/>
                  </a:schemeClr>
                </a:solidFill>
              </a:rPr>
              <a:t>It entails redesigning products to be more durable, reusable, repairable, and recyclable, and therefore kept in circulation for as long as possible. Beyond product design innovations, it also means changing the way we consume and use goods and services, and rethinking consumerism as a society.</a:t>
            </a:r>
            <a:endParaRPr lang="en-CA" sz="1500" b="1" dirty="0">
              <a:solidFill>
                <a:schemeClr val="accent1">
                  <a:lumMod val="25000"/>
                </a:schemeClr>
              </a:solidFill>
            </a:endParaRPr>
          </a:p>
        </p:txBody>
      </p:sp>
      <p:pic>
        <p:nvPicPr>
          <p:cNvPr id="12" name="Picture 11">
            <a:extLst>
              <a:ext uri="{FF2B5EF4-FFF2-40B4-BE49-F238E27FC236}">
                <a16:creationId xmlns:a16="http://schemas.microsoft.com/office/drawing/2014/main" id="{93B4EB31-9316-4230-90AD-6BFCEC42D7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936" y="1850485"/>
            <a:ext cx="4133461" cy="3983893"/>
          </a:xfrm>
          <a:prstGeom prst="rect">
            <a:avLst/>
          </a:prstGeom>
        </p:spPr>
      </p:pic>
      <p:pic>
        <p:nvPicPr>
          <p:cNvPr id="13" name="Picture 12">
            <a:extLst>
              <a:ext uri="{FF2B5EF4-FFF2-40B4-BE49-F238E27FC236}">
                <a16:creationId xmlns:a16="http://schemas.microsoft.com/office/drawing/2014/main" id="{5D3996FA-ADFD-42B2-9FC0-4C2AA32D6A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11" y="1850486"/>
            <a:ext cx="4271089" cy="4025166"/>
          </a:xfrm>
          <a:prstGeom prst="rect">
            <a:avLst/>
          </a:prstGeom>
        </p:spPr>
      </p:pic>
    </p:spTree>
    <p:extLst>
      <p:ext uri="{BB962C8B-B14F-4D97-AF65-F5344CB8AC3E}">
        <p14:creationId xmlns:p14="http://schemas.microsoft.com/office/powerpoint/2010/main" val="245463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9" name="TextBox 8">
            <a:extLst>
              <a:ext uri="{FF2B5EF4-FFF2-40B4-BE49-F238E27FC236}">
                <a16:creationId xmlns:a16="http://schemas.microsoft.com/office/drawing/2014/main" id="{4E1D861B-56FD-4866-B953-9BFB8D056B75}"/>
              </a:ext>
            </a:extLst>
          </p:cNvPr>
          <p:cNvSpPr txBox="1"/>
          <p:nvPr/>
        </p:nvSpPr>
        <p:spPr>
          <a:xfrm>
            <a:off x="0" y="1828982"/>
            <a:ext cx="9142320" cy="4275016"/>
          </a:xfrm>
          <a:prstGeom prst="rect">
            <a:avLst/>
          </a:prstGeom>
          <a:noFill/>
        </p:spPr>
        <p:txBody>
          <a:bodyPr wrap="square">
            <a:spAutoFit/>
          </a:bodyPr>
          <a:lstStyle/>
          <a:p>
            <a:pPr>
              <a:lnSpc>
                <a:spcPct val="80000"/>
              </a:lnSpc>
              <a:spcBef>
                <a:spcPct val="0"/>
              </a:spcBef>
              <a:buClr>
                <a:srgbClr val="000000"/>
              </a:buClr>
              <a:tabLst>
                <a:tab pos="228600" algn="ctr"/>
                <a:tab pos="685800" algn="l"/>
                <a:tab pos="2743200" algn="ctr"/>
                <a:tab pos="4114800" algn="ctr"/>
                <a:tab pos="5486400" algn="ctr"/>
                <a:tab pos="7264400" algn="ctr"/>
              </a:tabLst>
              <a:defRPr/>
            </a:pPr>
            <a:endParaRPr lang="en-US" sz="1400" kern="0" spc="150" dirty="0">
              <a:solidFill>
                <a:srgbClr val="274E13"/>
              </a:solidFill>
              <a:latin typeface="Arial" panose="020B0604020202020204" pitchFamily="34" charset="0"/>
              <a:cs typeface="Arial" panose="020B0604020202020204" pitchFamily="34" charset="0"/>
              <a:sym typeface="Arial"/>
            </a:endParaRP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Explain the concept of sustainability and some of the key approaches to sustainable development.</a:t>
            </a: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endParaRPr kumimoji="0" lang="en-US" altLang="en-US"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endParaRP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Describe and assess some sustainable development initiatives and identify major sustainability challenges.</a:t>
            </a: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endParaRPr kumimoji="0" lang="en-US" altLang="en-US" sz="20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endParaRPr>
          </a:p>
          <a:p>
            <a:pPr marL="388620" marR="0" lvl="0" indent="-342900" algn="l" defTabSz="914400" rtl="0" eaLnBrk="1" fontAlgn="auto" latinLnBrk="0" hangingPunct="1">
              <a:lnSpc>
                <a:spcPct val="100000"/>
              </a:lnSpc>
              <a:spcBef>
                <a:spcPct val="20000"/>
              </a:spcBef>
              <a:spcAft>
                <a:spcPts val="0"/>
              </a:spcAft>
              <a:buClr>
                <a:schemeClr val="accent1">
                  <a:lumMod val="25000"/>
                </a:schemeClr>
              </a:buClr>
              <a:buSzTx/>
              <a:buFont typeface="Wingdings" panose="05000000000000000000" pitchFamily="2" charset="2"/>
              <a:buChar char="§"/>
              <a:tabLst/>
              <a:defRPr/>
            </a:pPr>
            <a:r>
              <a:rPr kumimoji="0" lang="en-US" altLang="en-US" sz="2500" b="0" i="0" u="none" strike="noStrike" kern="1200" cap="none" spc="150" normalizeH="0" baseline="0" noProof="0" dirty="0">
                <a:ln>
                  <a:noFill/>
                </a:ln>
                <a:solidFill>
                  <a:schemeClr val="accent1">
                    <a:lumMod val="25000"/>
                  </a:schemeClr>
                </a:solidFill>
                <a:effectLst/>
                <a:uLnTx/>
                <a:uFillTx/>
                <a:ea typeface="ＭＳ Ｐゴシック" panose="020B0600070205080204" pitchFamily="34" charset="-128"/>
                <a:cs typeface="+mn-cs"/>
              </a:rPr>
              <a:t>Explore and understand the circular economy and its  relevance and tremendous potential to solve environmental challenges.</a:t>
            </a:r>
          </a:p>
        </p:txBody>
      </p:sp>
      <p:sp>
        <p:nvSpPr>
          <p:cNvPr id="5" name="Google Shape;171;p26">
            <a:extLst>
              <a:ext uri="{FF2B5EF4-FFF2-40B4-BE49-F238E27FC236}">
                <a16:creationId xmlns:a16="http://schemas.microsoft.com/office/drawing/2014/main" id="{BF2EFC0C-0264-41F6-82BA-FF209900064C}"/>
              </a:ext>
            </a:extLst>
          </p:cNvPr>
          <p:cNvSpPr txBox="1">
            <a:spLocks/>
          </p:cNvSpPr>
          <p:nvPr/>
        </p:nvSpPr>
        <p:spPr>
          <a:xfrm>
            <a:off x="892680" y="969349"/>
            <a:ext cx="7356959"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Learning Objectives</a:t>
            </a:r>
            <a:br>
              <a:rPr lang="en-CA" sz="3600" kern="0" dirty="0">
                <a:solidFill>
                  <a:srgbClr val="274E13"/>
                </a:solidFill>
              </a:rPr>
            </a:br>
            <a:endParaRPr lang="en-CA" sz="3600" b="0" kern="0" dirty="0">
              <a:solidFill>
                <a:srgbClr val="274E13"/>
              </a:solidFill>
            </a:endParaRPr>
          </a:p>
        </p:txBody>
      </p:sp>
    </p:spTree>
    <p:extLst>
      <p:ext uri="{BB962C8B-B14F-4D97-AF65-F5344CB8AC3E}">
        <p14:creationId xmlns:p14="http://schemas.microsoft.com/office/powerpoint/2010/main" val="1633722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Arial Nova" panose="020B0504020202020204" pitchFamily="34" charset="0"/>
                <a:ea typeface="+mn-ea"/>
                <a:cs typeface="+mn-cs"/>
              </a:rPr>
              <a:t>Technology and the Contemporary Environment</a:t>
            </a:r>
            <a:endParaRPr kumimoji="0" lang="en-CA" sz="2800" i="0" u="none" strike="noStrike" kern="0" cap="none" spc="0" normalizeH="0" baseline="0" noProof="0" dirty="0">
              <a:ln>
                <a:noFill/>
              </a:ln>
              <a:solidFill>
                <a:srgbClr val="274E13"/>
              </a:solidFill>
              <a:effectLst/>
              <a:uLnTx/>
              <a:uFillTx/>
              <a:latin typeface="Arial"/>
              <a:ea typeface="+mn-ea"/>
              <a:cs typeface="+mn-cs"/>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2780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A circular economy offers a wide range of social, economic, and environmental benefits.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By optimizing the lifetime of our products and materials and designing out waste, circularity reduces both our demand for raw materials and the environmental impact associated with obtaining them.</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The circular economy shrinks harmful activities such as carbon emissions, air pollution, and toxicity exposure, and increases positive actions such as habitat restoration, renewable energy, and cleaning the air.</a:t>
            </a:r>
          </a:p>
        </p:txBody>
      </p:sp>
    </p:spTree>
    <p:extLst>
      <p:ext uri="{BB962C8B-B14F-4D97-AF65-F5344CB8AC3E}">
        <p14:creationId xmlns:p14="http://schemas.microsoft.com/office/powerpoint/2010/main" val="3778846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3396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A circular economy offers a wide range of social, economic, and environmental benefits.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The circular economy also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offers social benefits </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particularly in low-income economies, because integrating informal waste pickers into formal waste collection provides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job security </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and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fair wages</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Circularity also promises to deliver substantial economic benefits. Scaling up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reuse,</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repair</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remanufacturing</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 and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recycling creates millions of jobs and stimulates innovation.</a:t>
            </a:r>
          </a:p>
        </p:txBody>
      </p:sp>
    </p:spTree>
    <p:extLst>
      <p:ext uri="{BB962C8B-B14F-4D97-AF65-F5344CB8AC3E}">
        <p14:creationId xmlns:p14="http://schemas.microsoft.com/office/powerpoint/2010/main" val="3357045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000" i="0" u="none" strike="noStrike" kern="0" cap="none" spc="0" normalizeH="0" baseline="0" noProof="0" dirty="0">
                <a:ln>
                  <a:noFill/>
                </a:ln>
                <a:solidFill>
                  <a:srgbClr val="274E13"/>
                </a:solidFill>
                <a:effectLst/>
                <a:uLnTx/>
                <a:uFillTx/>
                <a:latin typeface="+mn-lt"/>
                <a:ea typeface="+mn-ea"/>
                <a:cs typeface="+mn-cs"/>
              </a:rPr>
              <a:t>Technology and the Contemporary Environment</a:t>
            </a:r>
            <a:endParaRPr lang="en-CA" sz="30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6782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A circular economy offers a wide range of social, economic, and environmental benefits.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lumMod val="25000"/>
                </a:schemeClr>
              </a:solidFill>
              <a:effectLst/>
              <a:uLnTx/>
              <a:uFillTx/>
              <a:latin typeface="Arial Nova" panose="020B0504020202020204" pitchFamily="3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The circular economy also </a:t>
            </a:r>
            <a:r>
              <a:rPr kumimoji="0" 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offers social benefits </a:t>
            </a:r>
            <a:r>
              <a:rPr kumimoji="0" 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particularly in low-income economies, because integrating informal waste pickers into formal waste collection provides </a:t>
            </a:r>
            <a:r>
              <a:rPr kumimoji="0" 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job security </a:t>
            </a:r>
            <a:r>
              <a:rPr kumimoji="0" 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and </a:t>
            </a:r>
            <a:r>
              <a:rPr kumimoji="0" 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fair wages</a:t>
            </a:r>
            <a:r>
              <a:rPr kumimoji="0" 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Circularity also promises to deliver substantial economic benefits. Scaling up </a:t>
            </a:r>
            <a:r>
              <a:rPr kumimoji="0" 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reuse,</a:t>
            </a:r>
            <a:r>
              <a:rPr kumimoji="0" 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a:t>
            </a:r>
            <a:r>
              <a:rPr kumimoji="0" 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repair</a:t>
            </a:r>
            <a:r>
              <a:rPr kumimoji="0" 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a:t>
            </a:r>
            <a:r>
              <a:rPr kumimoji="0" 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remanufacturing</a:t>
            </a:r>
            <a:r>
              <a:rPr kumimoji="0" 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and </a:t>
            </a:r>
            <a:r>
              <a:rPr kumimoji="0" 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recycling creates millions of jobs and stimulates innovation.</a:t>
            </a:r>
          </a:p>
        </p:txBody>
      </p:sp>
    </p:spTree>
    <p:extLst>
      <p:ext uri="{BB962C8B-B14F-4D97-AF65-F5344CB8AC3E}">
        <p14:creationId xmlns:p14="http://schemas.microsoft.com/office/powerpoint/2010/main" val="16826309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8936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A circular economy offers a wide range of social, economic, and environmental benefits.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accent1">
                  <a:lumMod val="25000"/>
                </a:schemeClr>
              </a:solidFill>
              <a:effectLst/>
              <a:uLnTx/>
              <a:uFillTx/>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Capturing</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 and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reusing </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critical materials such as rare earth metals helps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make the economy more resilient </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to global supply chain shocks and ensures the world has the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materials to create the renewable energy infrastructure it needs</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The circular economy could have a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positive net effect </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on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job creation </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provided workers acquire the necessary skills. The International Labour Organization already estimates a global net increase of jobs from </a:t>
            </a:r>
            <a:r>
              <a:rPr kumimoji="0" lang="en-US" sz="2400" b="1"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7-8 million by 2030 </a:t>
            </a:r>
            <a:r>
              <a:rPr kumimoji="0" lang="en-US" sz="24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due to shifts towards circular economy.</a:t>
            </a:r>
          </a:p>
        </p:txBody>
      </p:sp>
    </p:spTree>
    <p:extLst>
      <p:ext uri="{BB962C8B-B14F-4D97-AF65-F5344CB8AC3E}">
        <p14:creationId xmlns:p14="http://schemas.microsoft.com/office/powerpoint/2010/main" val="1600576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9" name="TextBox 8">
            <a:extLst>
              <a:ext uri="{FF2B5EF4-FFF2-40B4-BE49-F238E27FC236}">
                <a16:creationId xmlns:a16="http://schemas.microsoft.com/office/drawing/2014/main" id="{97FC92ED-8F99-42A4-863F-FA4E23E9AF5D}"/>
              </a:ext>
            </a:extLst>
          </p:cNvPr>
          <p:cNvSpPr txBox="1"/>
          <p:nvPr/>
        </p:nvSpPr>
        <p:spPr>
          <a:xfrm>
            <a:off x="799260" y="6147478"/>
            <a:ext cx="75438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lumMod val="25000"/>
                  </a:schemeClr>
                </a:solidFill>
                <a:effectLst/>
                <a:uLnTx/>
                <a:uFillTx/>
                <a:latin typeface="+mj-lt"/>
                <a:ea typeface="+mn-ea"/>
                <a:cs typeface="+mn-cs"/>
              </a:rPr>
              <a:t>The Circular Economy and How it can help tackle Climate Change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accent1">
                    <a:lumMod val="25000"/>
                  </a:schemeClr>
                </a:solidFill>
                <a:effectLst/>
                <a:uLnTx/>
                <a:uFillTx/>
                <a:latin typeface="+mj-lt"/>
                <a:ea typeface="+mn-ea"/>
                <a:cs typeface="+mn-cs"/>
              </a:rPr>
              <a:t>https://www.youtube.com/watch?v=IKowI9nKonw</a:t>
            </a:r>
          </a:p>
        </p:txBody>
      </p:sp>
      <p:pic>
        <p:nvPicPr>
          <p:cNvPr id="15362" name="Picture 2" descr="Circular economy: the sustainability of home appliances">
            <a:extLst>
              <a:ext uri="{FF2B5EF4-FFF2-40B4-BE49-F238E27FC236}">
                <a16:creationId xmlns:a16="http://schemas.microsoft.com/office/drawing/2014/main" id="{7B4FA4D4-31AA-4956-98CA-D886E7745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484" y="1835840"/>
            <a:ext cx="7582017" cy="417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7454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3970318"/>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8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"Challenges and opportunities in the enabling environment and investment climate within the intersection of emerging technologies and circular economy.“ – The World Bank</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28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There are millions of jobs connected with this linear, high-waste economy – many in low-income countries – and so any switch to a circular economy could not happen overnight.</a:t>
            </a:r>
          </a:p>
        </p:txBody>
      </p:sp>
    </p:spTree>
    <p:extLst>
      <p:ext uri="{BB962C8B-B14F-4D97-AF65-F5344CB8AC3E}">
        <p14:creationId xmlns:p14="http://schemas.microsoft.com/office/powerpoint/2010/main" val="4280873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1800" b="0" kern="0" dirty="0">
              <a:solidFill>
                <a:srgbClr val="274E13"/>
              </a:solidFill>
              <a:latin typeface="+mn-lt"/>
            </a:endParaRPr>
          </a:p>
        </p:txBody>
      </p:sp>
      <p:pic>
        <p:nvPicPr>
          <p:cNvPr id="3" name="Picture 2">
            <a:extLst>
              <a:ext uri="{FF2B5EF4-FFF2-40B4-BE49-F238E27FC236}">
                <a16:creationId xmlns:a16="http://schemas.microsoft.com/office/drawing/2014/main" id="{A1CDB419-1840-4544-BE51-FD0E951BC08C}"/>
              </a:ext>
            </a:extLst>
          </p:cNvPr>
          <p:cNvPicPr>
            <a:picLocks noChangeAspect="1"/>
          </p:cNvPicPr>
          <p:nvPr/>
        </p:nvPicPr>
        <p:blipFill>
          <a:blip r:embed="rId3"/>
          <a:stretch>
            <a:fillRect/>
          </a:stretch>
        </p:blipFill>
        <p:spPr>
          <a:xfrm>
            <a:off x="762000" y="978590"/>
            <a:ext cx="7711197" cy="4919250"/>
          </a:xfrm>
          <a:prstGeom prst="rect">
            <a:avLst/>
          </a:prstGeom>
        </p:spPr>
      </p:pic>
      <p:sp>
        <p:nvSpPr>
          <p:cNvPr id="8" name="Google Shape;171;p26">
            <a:extLst>
              <a:ext uri="{FF2B5EF4-FFF2-40B4-BE49-F238E27FC236}">
                <a16:creationId xmlns:a16="http://schemas.microsoft.com/office/drawing/2014/main" id="{A548F154-D947-4BB6-B3C7-8A43F89DDD2D}"/>
              </a:ext>
            </a:extLst>
          </p:cNvPr>
          <p:cNvSpPr txBox="1">
            <a:spLocks/>
          </p:cNvSpPr>
          <p:nvPr/>
        </p:nvSpPr>
        <p:spPr>
          <a:xfrm>
            <a:off x="0" y="3124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Circular Economy and Emerging Technologies</a:t>
            </a:r>
            <a:endParaRPr lang="en-CA" sz="3000" b="0" kern="0" dirty="0">
              <a:solidFill>
                <a:srgbClr val="274E13"/>
              </a:solidFill>
              <a:latin typeface="+mn-lt"/>
            </a:endParaRPr>
          </a:p>
        </p:txBody>
      </p:sp>
    </p:spTree>
    <p:extLst>
      <p:ext uri="{BB962C8B-B14F-4D97-AF65-F5344CB8AC3E}">
        <p14:creationId xmlns:p14="http://schemas.microsoft.com/office/powerpoint/2010/main" val="12507074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9" name="TextBox 8">
            <a:extLst>
              <a:ext uri="{FF2B5EF4-FFF2-40B4-BE49-F238E27FC236}">
                <a16:creationId xmlns:a16="http://schemas.microsoft.com/office/drawing/2014/main" id="{97FC92ED-8F99-42A4-863F-FA4E23E9AF5D}"/>
              </a:ext>
            </a:extLst>
          </p:cNvPr>
          <p:cNvSpPr txBox="1"/>
          <p:nvPr/>
        </p:nvSpPr>
        <p:spPr>
          <a:xfrm>
            <a:off x="799260" y="6096000"/>
            <a:ext cx="75438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lumMod val="25000"/>
                  </a:schemeClr>
                </a:solidFill>
                <a:effectLst/>
                <a:uLnTx/>
                <a:uFillTx/>
                <a:ea typeface="+mn-ea"/>
                <a:cs typeface="+mn-cs"/>
              </a:rPr>
              <a:t>Circular economy - Together, let's rethink the place of technology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chemeClr val="accent1">
                    <a:lumMod val="25000"/>
                  </a:schemeClr>
                </a:solidFill>
                <a:effectLst/>
                <a:uLnTx/>
                <a:uFillTx/>
                <a:ea typeface="+mn-ea"/>
                <a:cs typeface="+mn-cs"/>
              </a:rPr>
              <a:t>https://www.youtube.com/watch?v=CuKRLb0H0bI</a:t>
            </a:r>
          </a:p>
        </p:txBody>
      </p:sp>
      <p:pic>
        <p:nvPicPr>
          <p:cNvPr id="8" name="Picture 7">
            <a:extLst>
              <a:ext uri="{FF2B5EF4-FFF2-40B4-BE49-F238E27FC236}">
                <a16:creationId xmlns:a16="http://schemas.microsoft.com/office/drawing/2014/main" id="{AFF2CDFD-EAE0-429C-B522-3EB051DF53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2847" y="1835839"/>
            <a:ext cx="7131899" cy="4043570"/>
          </a:xfrm>
          <a:prstGeom prst="rect">
            <a:avLst/>
          </a:prstGeom>
        </p:spPr>
      </p:pic>
      <p:pic>
        <p:nvPicPr>
          <p:cNvPr id="10" name="Picture 9">
            <a:extLst>
              <a:ext uri="{FF2B5EF4-FFF2-40B4-BE49-F238E27FC236}">
                <a16:creationId xmlns:a16="http://schemas.microsoft.com/office/drawing/2014/main" id="{12AB856D-66FB-4FF6-AC6B-0F0B10787DAD}"/>
              </a:ext>
            </a:extLst>
          </p:cNvPr>
          <p:cNvPicPr>
            <a:picLocks noChangeAspect="1"/>
          </p:cNvPicPr>
          <p:nvPr/>
        </p:nvPicPr>
        <p:blipFill>
          <a:blip r:embed="rId4"/>
          <a:stretch>
            <a:fillRect/>
          </a:stretch>
        </p:blipFill>
        <p:spPr>
          <a:xfrm>
            <a:off x="30901" y="1854378"/>
            <a:ext cx="4160099" cy="4025031"/>
          </a:xfrm>
          <a:prstGeom prst="rect">
            <a:avLst/>
          </a:prstGeom>
        </p:spPr>
      </p:pic>
    </p:spTree>
    <p:extLst>
      <p:ext uri="{BB962C8B-B14F-4D97-AF65-F5344CB8AC3E}">
        <p14:creationId xmlns:p14="http://schemas.microsoft.com/office/powerpoint/2010/main" val="4249128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524315"/>
          </a:xfrm>
          <a:prstGeom prst="rect">
            <a:avLst/>
          </a:prstGeom>
          <a:noFill/>
        </p:spPr>
        <p:txBody>
          <a:bodyPr wrap="square">
            <a:spAutoFit/>
          </a:bodyPr>
          <a:lstStyle/>
          <a:p>
            <a:pPr algn="ctr"/>
            <a:r>
              <a:rPr lang="en-US" sz="2200" dirty="0">
                <a:solidFill>
                  <a:schemeClr val="accent1">
                    <a:lumMod val="25000"/>
                  </a:schemeClr>
                </a:solidFill>
              </a:rPr>
              <a:t>The circular economy (CE) has the potential to capitalize upon emerging digital technologies, such as big data, artificial intelligence (AI), blockchain and the Internet of things (IoT), amongst others.</a:t>
            </a:r>
          </a:p>
          <a:p>
            <a:pPr algn="ctr"/>
            <a:endParaRPr lang="en-US" sz="2200" dirty="0">
              <a:solidFill>
                <a:schemeClr val="accent1">
                  <a:lumMod val="25000"/>
                </a:schemeClr>
              </a:solidFill>
            </a:endParaRPr>
          </a:p>
          <a:p>
            <a:pPr algn="ctr"/>
            <a:r>
              <a:rPr lang="en-US" sz="2200" dirty="0">
                <a:solidFill>
                  <a:schemeClr val="accent1">
                    <a:lumMod val="25000"/>
                  </a:schemeClr>
                </a:solidFill>
              </a:rPr>
              <a:t>Chauhan, et al, 2022</a:t>
            </a:r>
          </a:p>
          <a:p>
            <a:pPr algn="ctr"/>
            <a:r>
              <a:rPr lang="en-US" sz="2200" dirty="0">
                <a:solidFill>
                  <a:schemeClr val="accent1">
                    <a:lumMod val="25000"/>
                  </a:schemeClr>
                </a:solidFill>
                <a:latin typeface="Arial" panose="020B0604020202020204" pitchFamily="34" charset="0"/>
                <a:cs typeface="Arial" panose="020B0604020202020204" pitchFamily="34" charset="0"/>
              </a:rPr>
              <a:t>●</a:t>
            </a:r>
            <a:endParaRPr lang="en-US" sz="2200" dirty="0">
              <a:solidFill>
                <a:schemeClr val="accent1">
                  <a:lumMod val="25000"/>
                </a:schemeClr>
              </a:solidFill>
            </a:endParaRPr>
          </a:p>
          <a:p>
            <a:pPr marR="0" lvl="0" algn="ctr" defTabSz="914400" rtl="0" eaLnBrk="1" fontAlgn="auto" latinLnBrk="0" hangingPunct="1">
              <a:lnSpc>
                <a:spcPct val="100000"/>
              </a:lnSpc>
              <a:spcBef>
                <a:spcPts val="0"/>
              </a:spcBef>
              <a:spcAft>
                <a:spcPts val="0"/>
              </a:spcAft>
              <a:buClrTx/>
              <a:buSzTx/>
              <a:tabLst/>
              <a:defRPr/>
            </a:pPr>
            <a:r>
              <a:rPr kumimoji="0" lang="en-US" sz="22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“The vision for a circular economy is more than just a big idea. It is a systems solution framework that sets out a new way to design our global economy so that it flows and functions within planetary boundaries.”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Emma Elobeid, Editor, Ellen MacArthur Foundation </a:t>
            </a:r>
          </a:p>
          <a:p>
            <a:pPr algn="ctr"/>
            <a:endParaRPr lang="en-CA" sz="2400" dirty="0">
              <a:solidFill>
                <a:schemeClr val="accent1">
                  <a:lumMod val="25000"/>
                </a:schemeClr>
              </a:solidFill>
            </a:endParaRPr>
          </a:p>
        </p:txBody>
      </p:sp>
    </p:spTree>
    <p:extLst>
      <p:ext uri="{BB962C8B-B14F-4D97-AF65-F5344CB8AC3E}">
        <p14:creationId xmlns:p14="http://schemas.microsoft.com/office/powerpoint/2010/main" val="2333833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3908762"/>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Imagination</a:t>
            </a:r>
            <a:r>
              <a:rPr kumimoji="0" lang="en-US" alt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is the original innovation accelerator. It is essential if we are to solve big problems like </a:t>
            </a:r>
            <a:r>
              <a:rPr kumimoji="0" lang="en-US" alt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climate change</a:t>
            </a:r>
            <a:r>
              <a:rPr kumimoji="0" lang="en-US" alt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a:t>
            </a:r>
            <a:r>
              <a:rPr kumimoji="0" lang="en-US" alt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waste</a:t>
            </a:r>
            <a:r>
              <a:rPr kumimoji="0" lang="en-US" alt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and </a:t>
            </a:r>
            <a:r>
              <a:rPr kumimoji="0" lang="en-US" altLang="en-US" sz="26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pollution</a:t>
            </a:r>
            <a:r>
              <a:rPr kumimoji="0" lang="en-US" alt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26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Emerging technologies and their convergence are having a transformational effect across global value chains. The range of these innovations across the digital, physical and biological technologies −from </a:t>
            </a:r>
            <a:r>
              <a:rPr kumimoji="0" lang="en-US" altLang="en-US" sz="24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AI/machine learning</a:t>
            </a: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a:t>
            </a:r>
            <a:r>
              <a:rPr kumimoji="0" lang="en-US" altLang="en-US" sz="24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robotics</a:t>
            </a: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a:t>
            </a:r>
            <a:r>
              <a:rPr kumimoji="0" lang="en-US" altLang="en-US" sz="2400" b="1"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Internet of Things (IoT</a:t>
            </a:r>
            <a:r>
              <a:rPr kumimoji="0" lang="en-US" alt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 bio electrochemical engineering, to sharing platforms, etc.</a:t>
            </a:r>
          </a:p>
        </p:txBody>
      </p:sp>
    </p:spTree>
    <p:extLst>
      <p:ext uri="{BB962C8B-B14F-4D97-AF65-F5344CB8AC3E}">
        <p14:creationId xmlns:p14="http://schemas.microsoft.com/office/powerpoint/2010/main" val="165839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2" name="Picture 11">
            <a:extLst>
              <a:ext uri="{FF2B5EF4-FFF2-40B4-BE49-F238E27FC236}">
                <a16:creationId xmlns:a16="http://schemas.microsoft.com/office/drawing/2014/main" id="{EC04D136-02D0-456A-A944-BF01E01DD00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Cutout/>
                    </a14:imgEffect>
                  </a14:imgLayer>
                </a14:imgProps>
              </a:ext>
              <a:ext uri="{837473B0-CC2E-450A-ABE3-18F120FF3D39}">
                <a1611:picAttrSrcUrl xmlns:a1611="http://schemas.microsoft.com/office/drawing/2016/11/main" r:id="rId5"/>
              </a:ext>
            </a:extLst>
          </a:blip>
          <a:stretch>
            <a:fillRect/>
          </a:stretch>
        </p:blipFill>
        <p:spPr>
          <a:xfrm>
            <a:off x="1684" y="1835844"/>
            <a:ext cx="9142321" cy="4164911"/>
          </a:xfrm>
          <a:prstGeom prst="rect">
            <a:avLst/>
          </a:prstGeom>
        </p:spPr>
      </p:pic>
      <p:sp>
        <p:nvSpPr>
          <p:cNvPr id="8" name="Google Shape;171;p26">
            <a:extLst>
              <a:ext uri="{FF2B5EF4-FFF2-40B4-BE49-F238E27FC236}">
                <a16:creationId xmlns:a16="http://schemas.microsoft.com/office/drawing/2014/main" id="{8AE1DDF5-6098-440B-8664-C777E3EBD422}"/>
              </a:ext>
            </a:extLst>
          </p:cNvPr>
          <p:cNvSpPr txBox="1">
            <a:spLocks/>
          </p:cNvSpPr>
          <p:nvPr/>
        </p:nvSpPr>
        <p:spPr>
          <a:xfrm>
            <a:off x="0" y="1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lang="en-CA" sz="3000" dirty="0">
                <a:solidFill>
                  <a:schemeClr val="accent1">
                    <a:lumMod val="25000"/>
                  </a:schemeClr>
                </a:solidFill>
                <a:latin typeface="+mn-lt"/>
              </a:rPr>
              <a:t>Technology and the Contemporary Environment</a:t>
            </a:r>
            <a:br>
              <a:rPr lang="en-CA" sz="3000" dirty="0">
                <a:latin typeface="+mn-lt"/>
              </a:rPr>
            </a:br>
            <a:endParaRPr lang="en-CA" sz="3000" b="0" dirty="0">
              <a:latin typeface="+mn-lt"/>
            </a:endParaRPr>
          </a:p>
        </p:txBody>
      </p:sp>
      <p:sp>
        <p:nvSpPr>
          <p:cNvPr id="10" name="Google Shape;171;p26">
            <a:extLst>
              <a:ext uri="{FF2B5EF4-FFF2-40B4-BE49-F238E27FC236}">
                <a16:creationId xmlns:a16="http://schemas.microsoft.com/office/drawing/2014/main" id="{896924F3-0B20-4DBF-88E7-26C480673FDF}"/>
              </a:ext>
            </a:extLst>
          </p:cNvPr>
          <p:cNvSpPr txBox="1">
            <a:spLocks/>
          </p:cNvSpPr>
          <p:nvPr/>
        </p:nvSpPr>
        <p:spPr>
          <a:xfrm>
            <a:off x="168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3" name="TextBox 12">
            <a:extLst>
              <a:ext uri="{FF2B5EF4-FFF2-40B4-BE49-F238E27FC236}">
                <a16:creationId xmlns:a16="http://schemas.microsoft.com/office/drawing/2014/main" id="{D8AE518D-B38B-486D-9E1B-F5027CAA6EEA}"/>
              </a:ext>
            </a:extLst>
          </p:cNvPr>
          <p:cNvSpPr txBox="1"/>
          <p:nvPr/>
        </p:nvSpPr>
        <p:spPr>
          <a:xfrm>
            <a:off x="1143000" y="6076317"/>
            <a:ext cx="7052931" cy="707886"/>
          </a:xfrm>
          <a:prstGeom prst="rect">
            <a:avLst/>
          </a:prstGeom>
          <a:solidFill>
            <a:schemeClr val="accent1"/>
          </a:solidFill>
        </p:spPr>
        <p:txBody>
          <a:bodyPr wrap="square">
            <a:spAutoFit/>
          </a:bodyPr>
          <a:lstStyle/>
          <a:p>
            <a:pPr algn="ctr">
              <a:buClr>
                <a:srgbClr val="000000"/>
              </a:buClr>
            </a:pPr>
            <a:r>
              <a:rPr lang="en-US" sz="2000" kern="0" dirty="0">
                <a:solidFill>
                  <a:srgbClr val="F8FFDC">
                    <a:lumMod val="25000"/>
                  </a:srgbClr>
                </a:solidFill>
                <a:latin typeface="Arial" panose="020B0604020202020204" pitchFamily="34" charset="0"/>
                <a:cs typeface="Arial" panose="020B0604020202020204" pitchFamily="34" charset="0"/>
                <a:sym typeface="Arial"/>
              </a:rPr>
              <a:t>for Tomorrow – Manifesto</a:t>
            </a:r>
          </a:p>
          <a:p>
            <a:pPr algn="ctr">
              <a:buClr>
                <a:srgbClr val="000000"/>
              </a:buClr>
            </a:pPr>
            <a:r>
              <a:rPr lang="en-CA" sz="2000" kern="0" dirty="0">
                <a:solidFill>
                  <a:srgbClr val="F8FFDC">
                    <a:lumMod val="25000"/>
                  </a:srgbClr>
                </a:solidFill>
                <a:latin typeface="Arial" panose="020B0604020202020204" pitchFamily="34" charset="0"/>
                <a:cs typeface="Arial" panose="020B0604020202020204" pitchFamily="34" charset="0"/>
                <a:sym typeface="Arial"/>
              </a:rPr>
              <a:t>https://www.youtube.com/watch?v=pJ00cRRrEjI</a:t>
            </a:r>
          </a:p>
        </p:txBody>
      </p:sp>
      <p:pic>
        <p:nvPicPr>
          <p:cNvPr id="3074" name="Picture 2" descr="DT News - International - Sustainable development—50 years of progress">
            <a:extLst>
              <a:ext uri="{FF2B5EF4-FFF2-40B4-BE49-F238E27FC236}">
                <a16:creationId xmlns:a16="http://schemas.microsoft.com/office/drawing/2014/main" id="{AFDC442E-5CEF-4AA0-8A9C-A6A3B08ED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4" y="946748"/>
            <a:ext cx="9144000" cy="5146675"/>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71;p26">
            <a:extLst>
              <a:ext uri="{FF2B5EF4-FFF2-40B4-BE49-F238E27FC236}">
                <a16:creationId xmlns:a16="http://schemas.microsoft.com/office/drawing/2014/main" id="{7C472421-3A1D-4BB9-ACC7-2DC4C3EC1437}"/>
              </a:ext>
            </a:extLst>
          </p:cNvPr>
          <p:cNvSpPr txBox="1">
            <a:spLocks/>
          </p:cNvSpPr>
          <p:nvPr/>
        </p:nvSpPr>
        <p:spPr>
          <a:xfrm>
            <a:off x="-3372" y="3200400"/>
            <a:ext cx="9147372"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dirty="0">
                <a:solidFill>
                  <a:schemeClr val="accent1">
                    <a:lumMod val="25000"/>
                  </a:schemeClr>
                </a:solidFill>
                <a:latin typeface="+mn-lt"/>
              </a:rPr>
              <a:t>Learning Objectives | Introductory Video</a:t>
            </a:r>
            <a:br>
              <a:rPr lang="en-CA" sz="3000" dirty="0">
                <a:solidFill>
                  <a:schemeClr val="accent1">
                    <a:lumMod val="25000"/>
                  </a:schemeClr>
                </a:solidFill>
                <a:latin typeface="+mn-lt"/>
              </a:rPr>
            </a:br>
            <a:endParaRPr lang="en-CA" sz="3000" dirty="0">
              <a:solidFill>
                <a:schemeClr val="accent1">
                  <a:lumMod val="25000"/>
                </a:schemeClr>
              </a:solidFill>
              <a:latin typeface="+mn-lt"/>
            </a:endParaRPr>
          </a:p>
        </p:txBody>
      </p:sp>
    </p:spTree>
    <p:extLst>
      <p:ext uri="{BB962C8B-B14F-4D97-AF65-F5344CB8AC3E}">
        <p14:creationId xmlns:p14="http://schemas.microsoft.com/office/powerpoint/2010/main" val="17398448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524315"/>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rPr>
              <a:t>The play a crucial role in enabling circular business models by increasing efficiencies and reducing wastage; driving innovation by allowing new entrants in the markets; increasing information transparency allowing companies to gather insights; and enabling to move away from the use of traditional limited or resource/intensive materials (Accenture, 2020).</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2400" kern="0" dirty="0">
              <a:solidFill>
                <a:schemeClr val="accent1">
                  <a:lumMod val="25000"/>
                </a:schemeClr>
              </a:solidFill>
              <a:latin typeface="Arial"/>
              <a:ea typeface="ＭＳ Ｐゴシック" panose="020B0600070205080204" pitchFamily="34" charset="-128"/>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en-US" sz="2400" kern="0" dirty="0">
                <a:solidFill>
                  <a:schemeClr val="accent1">
                    <a:lumMod val="25000"/>
                  </a:schemeClr>
                </a:solidFill>
                <a:latin typeface="Arial"/>
                <a:ea typeface="ＭＳ Ｐゴシック" panose="020B0600070205080204" pitchFamily="34" charset="-128"/>
              </a:rPr>
              <a:t>Efficient digital collaboration within a business ecosystem throughout a product’s different usage cycles is critical for enabling attractive circular business models and competitive user experiences.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p:txBody>
      </p:sp>
    </p:spTree>
    <p:extLst>
      <p:ext uri="{BB962C8B-B14F-4D97-AF65-F5344CB8AC3E}">
        <p14:creationId xmlns:p14="http://schemas.microsoft.com/office/powerpoint/2010/main" val="1962502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978589"/>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endParaRPr lang="en-CA" sz="2800" kern="0" dirty="0">
              <a:solidFill>
                <a:srgbClr val="274E13"/>
              </a:solidFill>
              <a:latin typeface="+mn-lt"/>
            </a:endParaRPr>
          </a:p>
          <a:p>
            <a:pPr algn="ctr"/>
            <a:r>
              <a:rPr lang="en-CA" sz="2800" kern="0" dirty="0">
                <a:solidFill>
                  <a:srgbClr val="274E13"/>
                </a:solidFill>
                <a:latin typeface="+mn-lt"/>
              </a:rPr>
              <a:t>The Circular Economy</a:t>
            </a:r>
            <a:endParaRPr lang="en-CA" sz="2800" dirty="0">
              <a:solidFill>
                <a:schemeClr val="accent1">
                  <a:lumMod val="25000"/>
                </a:schemeClr>
              </a:solidFill>
              <a:latin typeface="+mn-lt"/>
            </a:endParaRPr>
          </a:p>
          <a:p>
            <a:pPr algn="ct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4800600" cy="4154984"/>
          </a:xfrm>
          <a:prstGeom prst="rect">
            <a:avLst/>
          </a:prstGeom>
          <a:noFill/>
        </p:spPr>
        <p:txBody>
          <a:bodyPr wrap="square">
            <a:spAutoFit/>
          </a:bodyPr>
          <a:lstStyle/>
          <a:p>
            <a:r>
              <a:rPr lang="en-US" sz="2400" kern="0" dirty="0">
                <a:solidFill>
                  <a:schemeClr val="accent1">
                    <a:lumMod val="25000"/>
                  </a:schemeClr>
                </a:solidFill>
                <a:latin typeface="Arial"/>
                <a:ea typeface="ＭＳ Ｐゴシック" panose="020B0600070205080204" pitchFamily="34" charset="-128"/>
              </a:rPr>
              <a:t>Organizations must leverage digital backbones to integrate more deeply into the operations of customers and partners. The goal is to establish identification and trust, emphasize value-in-use, rather than value-in-transaction, and launch new, innovative digitally-supported services. This will enable and improve the co-creation of value.</a:t>
            </a:r>
            <a:endParaRPr kumimoji="0" 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p:txBody>
      </p:sp>
      <p:pic>
        <p:nvPicPr>
          <p:cNvPr id="8" name="Picture 7">
            <a:extLst>
              <a:ext uri="{FF2B5EF4-FFF2-40B4-BE49-F238E27FC236}">
                <a16:creationId xmlns:a16="http://schemas.microsoft.com/office/drawing/2014/main" id="{3B34589C-2974-400C-AFE3-E719E7D2A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939" y="2479525"/>
            <a:ext cx="4280692" cy="2756201"/>
          </a:xfrm>
          <a:prstGeom prst="rect">
            <a:avLst/>
          </a:prstGeom>
        </p:spPr>
      </p:pic>
    </p:spTree>
    <p:extLst>
      <p:ext uri="{BB962C8B-B14F-4D97-AF65-F5344CB8AC3E}">
        <p14:creationId xmlns:p14="http://schemas.microsoft.com/office/powerpoint/2010/main" val="1634842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4" name="Google Shape;171;p26">
            <a:extLst>
              <a:ext uri="{FF2B5EF4-FFF2-40B4-BE49-F238E27FC236}">
                <a16:creationId xmlns:a16="http://schemas.microsoft.com/office/drawing/2014/main" id="{A8292DE4-2A1E-4649-BB4F-FF50F887C7E3}"/>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15" name="Google Shape;171;p26">
            <a:extLst>
              <a:ext uri="{FF2B5EF4-FFF2-40B4-BE49-F238E27FC236}">
                <a16:creationId xmlns:a16="http://schemas.microsoft.com/office/drawing/2014/main" id="{8491066A-F2CC-4E00-806E-9A27E3896FA2}"/>
              </a:ext>
            </a:extLst>
          </p:cNvPr>
          <p:cNvSpPr txBox="1">
            <a:spLocks/>
          </p:cNvSpPr>
          <p:nvPr/>
        </p:nvSpPr>
        <p:spPr>
          <a:xfrm>
            <a:off x="-4666" y="5908725"/>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1800" b="0" kern="0" dirty="0">
              <a:solidFill>
                <a:srgbClr val="274E13"/>
              </a:solidFill>
              <a:latin typeface="+mn-lt"/>
            </a:endParaRPr>
          </a:p>
        </p:txBody>
      </p:sp>
      <p:pic>
        <p:nvPicPr>
          <p:cNvPr id="3" name="Picture 2">
            <a:extLst>
              <a:ext uri="{FF2B5EF4-FFF2-40B4-BE49-F238E27FC236}">
                <a16:creationId xmlns:a16="http://schemas.microsoft.com/office/drawing/2014/main" id="{A1CDB419-1840-4544-BE51-FD0E951BC08C}"/>
              </a:ext>
            </a:extLst>
          </p:cNvPr>
          <p:cNvPicPr>
            <a:picLocks noChangeAspect="1"/>
          </p:cNvPicPr>
          <p:nvPr/>
        </p:nvPicPr>
        <p:blipFill>
          <a:blip r:embed="rId3"/>
          <a:stretch>
            <a:fillRect/>
          </a:stretch>
        </p:blipFill>
        <p:spPr>
          <a:xfrm>
            <a:off x="762000" y="978590"/>
            <a:ext cx="7711197" cy="4919250"/>
          </a:xfrm>
          <a:prstGeom prst="rect">
            <a:avLst/>
          </a:prstGeom>
        </p:spPr>
      </p:pic>
      <p:sp>
        <p:nvSpPr>
          <p:cNvPr id="8" name="Google Shape;171;p26">
            <a:extLst>
              <a:ext uri="{FF2B5EF4-FFF2-40B4-BE49-F238E27FC236}">
                <a16:creationId xmlns:a16="http://schemas.microsoft.com/office/drawing/2014/main" id="{A548F154-D947-4BB6-B3C7-8A43F89DDD2D}"/>
              </a:ext>
            </a:extLst>
          </p:cNvPr>
          <p:cNvSpPr txBox="1">
            <a:spLocks/>
          </p:cNvSpPr>
          <p:nvPr/>
        </p:nvSpPr>
        <p:spPr>
          <a:xfrm>
            <a:off x="0" y="3124200"/>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Conclusion</a:t>
            </a:r>
            <a:endParaRPr lang="en-CA" sz="3000" b="0" kern="0" dirty="0">
              <a:solidFill>
                <a:srgbClr val="274E13"/>
              </a:solidFill>
              <a:latin typeface="+mn-lt"/>
            </a:endParaRPr>
          </a:p>
        </p:txBody>
      </p:sp>
    </p:spTree>
    <p:extLst>
      <p:ext uri="{BB962C8B-B14F-4D97-AF65-F5344CB8AC3E}">
        <p14:creationId xmlns:p14="http://schemas.microsoft.com/office/powerpoint/2010/main" val="4292098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1000360"/>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r>
              <a:rPr lang="en-CA" sz="2800" kern="0" dirty="0">
                <a:solidFill>
                  <a:srgbClr val="274E13"/>
                </a:solidFill>
                <a:latin typeface="+mn-lt"/>
              </a:rPr>
              <a:t>Conclusion</a:t>
            </a: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339650"/>
          </a:xfrm>
          <a:prstGeom prst="rect">
            <a:avLst/>
          </a:prstGeom>
          <a:noFill/>
        </p:spPr>
        <p:txBody>
          <a:bodyPr wrap="square">
            <a:spAutoFit/>
          </a:bodyPr>
          <a:lstStyle/>
          <a:p>
            <a:pPr marL="274320" marR="0" lvl="0" indent="-228600" algn="l" defTabSz="914400" rtl="0" eaLnBrk="1" fontAlgn="auto" latinLnBrk="0" hangingPunct="1">
              <a:lnSpc>
                <a:spcPct val="100000"/>
              </a:lnSpc>
              <a:spcBef>
                <a:spcPct val="50000"/>
              </a:spcBef>
              <a:spcAft>
                <a:spcPts val="0"/>
              </a:spcAft>
              <a:buClr>
                <a:srgbClr val="418AB3"/>
              </a:buClr>
              <a:buSzTx/>
              <a:buFont typeface="Arial" panose="020B0604020202020204" pitchFamily="34" charset="0"/>
              <a:buChar char="•"/>
              <a:tabLst/>
              <a:defRPr/>
            </a:pPr>
            <a:r>
              <a:rPr kumimoji="0" lang="en-US" altLang="en-US" sz="2400" b="0" i="0" u="none" strike="noStrike" kern="1200" cap="none" spc="150" normalizeH="0" baseline="0" noProof="0" dirty="0">
                <a:ln>
                  <a:noFill/>
                </a:ln>
                <a:solidFill>
                  <a:schemeClr val="accent1">
                    <a:lumMod val="25000"/>
                  </a:schemeClr>
                </a:solidFill>
                <a:effectLst/>
                <a:uLnTx/>
                <a:uFillTx/>
                <a:ea typeface="+mn-ea"/>
                <a:cs typeface="+mn-cs"/>
              </a:rPr>
              <a:t>In any society, there will be those who raise alarms and those who ignore them </a:t>
            </a:r>
          </a:p>
          <a:p>
            <a:pPr marL="274320" marR="0" lvl="0" indent="-228600" algn="l" defTabSz="914400" rtl="0" eaLnBrk="1" fontAlgn="auto" latinLnBrk="0" hangingPunct="1">
              <a:lnSpc>
                <a:spcPct val="100000"/>
              </a:lnSpc>
              <a:spcBef>
                <a:spcPct val="50000"/>
              </a:spcBef>
              <a:spcAft>
                <a:spcPts val="0"/>
              </a:spcAft>
              <a:buClr>
                <a:srgbClr val="418AB3"/>
              </a:buClr>
              <a:buSzTx/>
              <a:buFont typeface="Arial" panose="020B0604020202020204" pitchFamily="34" charset="0"/>
              <a:buChar char="•"/>
              <a:tabLst/>
              <a:defRPr/>
            </a:pPr>
            <a:r>
              <a:rPr kumimoji="0" lang="en-US" altLang="en-US" sz="2400" b="0" i="0" u="none" strike="noStrike" kern="1200" cap="none" spc="150" normalizeH="0" baseline="0" noProof="0" dirty="0">
                <a:ln>
                  <a:noFill/>
                </a:ln>
                <a:solidFill>
                  <a:schemeClr val="accent1">
                    <a:lumMod val="25000"/>
                  </a:schemeClr>
                </a:solidFill>
                <a:effectLst/>
                <a:uLnTx/>
                <a:uFillTx/>
                <a:ea typeface="+mn-ea"/>
                <a:cs typeface="+mn-cs"/>
              </a:rPr>
              <a:t>We are amassing a detailed knowledge of our dynamic planet</a:t>
            </a:r>
          </a:p>
          <a:p>
            <a:pPr marL="274320" marR="0" lvl="0" indent="-228600" algn="l" defTabSz="914400" rtl="0" eaLnBrk="1" fontAlgn="auto" latinLnBrk="0" hangingPunct="1">
              <a:lnSpc>
                <a:spcPct val="100000"/>
              </a:lnSpc>
              <a:spcBef>
                <a:spcPct val="50000"/>
              </a:spcBef>
              <a:spcAft>
                <a:spcPts val="0"/>
              </a:spcAft>
              <a:buClr>
                <a:srgbClr val="418AB3"/>
              </a:buClr>
              <a:buSzTx/>
              <a:buFont typeface="Arial" panose="020B0604020202020204" pitchFamily="34" charset="0"/>
              <a:buChar char="•"/>
              <a:tabLst/>
              <a:defRPr/>
            </a:pPr>
            <a:r>
              <a:rPr kumimoji="0" lang="en-US" altLang="en-US" sz="2400" b="0" i="0" u="none" strike="noStrike" kern="1200" cap="none" spc="150" normalizeH="0" baseline="0" noProof="0" dirty="0">
                <a:ln>
                  <a:noFill/>
                </a:ln>
                <a:solidFill>
                  <a:schemeClr val="accent1">
                    <a:lumMod val="25000"/>
                  </a:schemeClr>
                </a:solidFill>
                <a:effectLst/>
                <a:uLnTx/>
                <a:uFillTx/>
                <a:ea typeface="+mn-ea"/>
                <a:cs typeface="+mn-cs"/>
              </a:rPr>
              <a:t>The challenge today is to support science so that we may judge false alarms from real problems and distinguish legitimate concerns from thoughtless denial</a:t>
            </a:r>
          </a:p>
          <a:p>
            <a:pPr marL="274320" marR="0" lvl="0" indent="-228600" algn="l" defTabSz="914400" rtl="0" eaLnBrk="1" fontAlgn="auto" latinLnBrk="0" hangingPunct="1">
              <a:lnSpc>
                <a:spcPct val="100000"/>
              </a:lnSpc>
              <a:spcBef>
                <a:spcPct val="50000"/>
              </a:spcBef>
              <a:spcAft>
                <a:spcPts val="0"/>
              </a:spcAft>
              <a:buClr>
                <a:srgbClr val="418AB3"/>
              </a:buClr>
              <a:buSzTx/>
              <a:buFont typeface="Arial" panose="020B0604020202020204" pitchFamily="34" charset="0"/>
              <a:buChar char="•"/>
              <a:tabLst/>
              <a:defRPr/>
            </a:pPr>
            <a:r>
              <a:rPr kumimoji="0" lang="en-US" altLang="en-US" sz="2400" b="0" i="1" u="none" strike="noStrike" kern="1200" cap="none" spc="150" normalizeH="0" baseline="0" noProof="0" dirty="0">
                <a:ln>
                  <a:noFill/>
                </a:ln>
                <a:solidFill>
                  <a:schemeClr val="accent1">
                    <a:lumMod val="25000"/>
                  </a:schemeClr>
                </a:solidFill>
                <a:effectLst/>
                <a:uLnTx/>
                <a:uFillTx/>
                <a:ea typeface="+mn-ea"/>
                <a:cs typeface="+mn-cs"/>
              </a:rPr>
              <a:t>“</a:t>
            </a:r>
            <a:r>
              <a:rPr kumimoji="0" lang="en-US" altLang="en-US" sz="2400" b="1" i="1" u="none" strike="noStrike" kern="1200" cap="none" spc="150" normalizeH="0" baseline="0" noProof="0" dirty="0">
                <a:ln>
                  <a:noFill/>
                </a:ln>
                <a:solidFill>
                  <a:schemeClr val="accent1">
                    <a:lumMod val="25000"/>
                  </a:schemeClr>
                </a:solidFill>
                <a:effectLst/>
                <a:uLnTx/>
                <a:uFillTx/>
                <a:latin typeface="Times New Roman" panose="02020603050405020304" pitchFamily="18" charset="0"/>
                <a:cs typeface="Times New Roman" panose="02020603050405020304" pitchFamily="18" charset="0"/>
              </a:rPr>
              <a:t>Unless someone like you cares a whole awful lot, nothing is going to get better. It’s not.” – Dr. Seuss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p:txBody>
      </p:sp>
    </p:spTree>
    <p:extLst>
      <p:ext uri="{BB962C8B-B14F-4D97-AF65-F5344CB8AC3E}">
        <p14:creationId xmlns:p14="http://schemas.microsoft.com/office/powerpoint/2010/main" val="3852748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1" name="Google Shape;171;p26">
            <a:extLst>
              <a:ext uri="{FF2B5EF4-FFF2-40B4-BE49-F238E27FC236}">
                <a16:creationId xmlns:a16="http://schemas.microsoft.com/office/drawing/2014/main" id="{2A00BB87-C87B-4209-ABF4-C86E54C6167D}"/>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CA" sz="3000" kern="0" dirty="0">
                <a:solidFill>
                  <a:srgbClr val="274E13"/>
                </a:solidFill>
                <a:latin typeface="+mn-lt"/>
              </a:rPr>
              <a:t>Technology and the Contemporary Environment</a:t>
            </a:r>
            <a:br>
              <a:rPr lang="en-CA" sz="3600" kern="0" dirty="0">
                <a:solidFill>
                  <a:srgbClr val="274E13"/>
                </a:solidFill>
              </a:rPr>
            </a:br>
            <a:endParaRPr lang="en-CA" sz="3600" b="0" kern="0" dirty="0">
              <a:solidFill>
                <a:srgbClr val="274E13"/>
              </a:solidFill>
            </a:endParaRPr>
          </a:p>
        </p:txBody>
      </p:sp>
      <p:sp>
        <p:nvSpPr>
          <p:cNvPr id="5" name="Google Shape;171;p26">
            <a:extLst>
              <a:ext uri="{FF2B5EF4-FFF2-40B4-BE49-F238E27FC236}">
                <a16:creationId xmlns:a16="http://schemas.microsoft.com/office/drawing/2014/main" id="{CC37A612-CF03-44CF-971A-312E4D1FBF1D}"/>
              </a:ext>
            </a:extLst>
          </p:cNvPr>
          <p:cNvSpPr txBox="1">
            <a:spLocks/>
          </p:cNvSpPr>
          <p:nvPr/>
        </p:nvSpPr>
        <p:spPr>
          <a:xfrm>
            <a:off x="0"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sp>
        <p:nvSpPr>
          <p:cNvPr id="6" name="Google Shape;171;p26">
            <a:extLst>
              <a:ext uri="{FF2B5EF4-FFF2-40B4-BE49-F238E27FC236}">
                <a16:creationId xmlns:a16="http://schemas.microsoft.com/office/drawing/2014/main" id="{C9EFE5FB-03D3-4493-99BC-8DD777D4F309}"/>
              </a:ext>
            </a:extLst>
          </p:cNvPr>
          <p:cNvSpPr txBox="1">
            <a:spLocks/>
          </p:cNvSpPr>
          <p:nvPr/>
        </p:nvSpPr>
        <p:spPr>
          <a:xfrm>
            <a:off x="0" y="1000360"/>
            <a:ext cx="9142320" cy="857251"/>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endParaRPr lang="en-CA" sz="2800" kern="0" dirty="0">
              <a:solidFill>
                <a:srgbClr val="274E13"/>
              </a:solidFill>
              <a:latin typeface="+mn-lt"/>
            </a:endParaRPr>
          </a:p>
          <a:p>
            <a:pPr algn="ctr"/>
            <a:r>
              <a:rPr lang="en-CA" sz="2800" kern="0" dirty="0">
                <a:solidFill>
                  <a:srgbClr val="274E13"/>
                </a:solidFill>
                <a:latin typeface="+mn-lt"/>
              </a:rPr>
              <a:t>Conclusion</a:t>
            </a:r>
            <a:br>
              <a:rPr lang="en-CA" sz="2800" kern="0" dirty="0">
                <a:solidFill>
                  <a:srgbClr val="274E13"/>
                </a:solidFill>
                <a:latin typeface="+mn-lt"/>
              </a:rPr>
            </a:br>
            <a:endParaRPr lang="en-CA" sz="2800" b="0" kern="0" dirty="0">
              <a:solidFill>
                <a:srgbClr val="274E13"/>
              </a:solidFill>
              <a:latin typeface="+mn-lt"/>
            </a:endParaRPr>
          </a:p>
        </p:txBody>
      </p:sp>
      <p:sp>
        <p:nvSpPr>
          <p:cNvPr id="7" name="TextBox 6">
            <a:extLst>
              <a:ext uri="{FF2B5EF4-FFF2-40B4-BE49-F238E27FC236}">
                <a16:creationId xmlns:a16="http://schemas.microsoft.com/office/drawing/2014/main" id="{540817CF-BBA1-4A28-858A-533D187DC501}"/>
              </a:ext>
            </a:extLst>
          </p:cNvPr>
          <p:cNvSpPr txBox="1"/>
          <p:nvPr/>
        </p:nvSpPr>
        <p:spPr>
          <a:xfrm>
            <a:off x="0" y="1857611"/>
            <a:ext cx="9144000" cy="4355038"/>
          </a:xfrm>
          <a:prstGeom prst="rect">
            <a:avLst/>
          </a:prstGeom>
          <a:noFill/>
        </p:spPr>
        <p:txBody>
          <a:bodyPr wrap="square">
            <a:spAutoFit/>
          </a:bodyPr>
          <a:lstStyle/>
          <a:p>
            <a:pPr marL="274320" marR="0" lvl="0" indent="-228600" algn="l" defTabSz="914400" rtl="0" eaLnBrk="1" fontAlgn="auto" latinLnBrk="0" hangingPunct="1">
              <a:lnSpc>
                <a:spcPct val="100000"/>
              </a:lnSpc>
              <a:spcBef>
                <a:spcPct val="50000"/>
              </a:spcBef>
              <a:spcAft>
                <a:spcPts val="0"/>
              </a:spcAft>
              <a:buClr>
                <a:schemeClr val="accent1">
                  <a:lumMod val="25000"/>
                </a:schemeClr>
              </a:buClr>
              <a:buSzTx/>
              <a:buFont typeface="Arial" panose="020B0604020202020204" pitchFamily="34" charset="0"/>
              <a:buChar char="•"/>
              <a:tabLst/>
              <a:defRPr/>
            </a:pPr>
            <a:r>
              <a:rPr kumimoji="0" lang="en-US" altLang="en-US" sz="22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It is crucial that people understand how human activities cause damage to our common environment, in both direct and indirect ways. </a:t>
            </a:r>
          </a:p>
          <a:p>
            <a:pPr marL="274320" marR="0" lvl="0" indent="-228600" algn="l" defTabSz="914400" rtl="0" eaLnBrk="1" fontAlgn="auto" latinLnBrk="0" hangingPunct="1">
              <a:lnSpc>
                <a:spcPct val="100000"/>
              </a:lnSpc>
              <a:spcBef>
                <a:spcPct val="50000"/>
              </a:spcBef>
              <a:spcAft>
                <a:spcPts val="0"/>
              </a:spcAft>
              <a:buClr>
                <a:schemeClr val="accent1">
                  <a:lumMod val="25000"/>
                </a:schemeClr>
              </a:buClr>
              <a:buSzTx/>
              <a:buFont typeface="Arial" panose="020B0604020202020204" pitchFamily="34" charset="0"/>
              <a:buChar char="•"/>
              <a:tabLst/>
              <a:defRPr/>
            </a:pPr>
            <a:r>
              <a:rPr kumimoji="0" lang="en-US" altLang="en-US" sz="22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We must also design ways to prevent or effectively mitigate that damage. </a:t>
            </a:r>
          </a:p>
          <a:p>
            <a:pPr marL="274320" marR="0" lvl="0" indent="-228600" algn="l" defTabSz="914400" rtl="0" eaLnBrk="1" fontAlgn="auto" latinLnBrk="0" hangingPunct="1">
              <a:lnSpc>
                <a:spcPct val="100000"/>
              </a:lnSpc>
              <a:spcBef>
                <a:spcPct val="50000"/>
              </a:spcBef>
              <a:spcAft>
                <a:spcPts val="0"/>
              </a:spcAft>
              <a:buClr>
                <a:schemeClr val="accent1">
                  <a:lumMod val="25000"/>
                </a:schemeClr>
              </a:buClr>
              <a:buSzTx/>
              <a:buFont typeface="Arial" panose="020B0604020202020204" pitchFamily="34" charset="0"/>
              <a:buChar char="•"/>
              <a:tabLst/>
              <a:defRPr/>
            </a:pPr>
            <a:r>
              <a:rPr kumimoji="0" lang="en-US" altLang="en-US" sz="22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Over the long term, our society can prosper only if it institutes a sensible limitation on its population and ensures that its use of natural resources is ecologically sustainable.</a:t>
            </a:r>
          </a:p>
          <a:p>
            <a:pPr marL="274320" marR="0" lvl="0" indent="-228600" algn="l" defTabSz="914400" rtl="0" eaLnBrk="1" fontAlgn="auto" latinLnBrk="0" hangingPunct="1">
              <a:lnSpc>
                <a:spcPct val="100000"/>
              </a:lnSpc>
              <a:spcBef>
                <a:spcPct val="50000"/>
              </a:spcBef>
              <a:spcAft>
                <a:spcPts val="0"/>
              </a:spcAft>
              <a:buClr>
                <a:schemeClr val="accent1">
                  <a:lumMod val="25000"/>
                </a:schemeClr>
              </a:buClr>
              <a:buSzTx/>
              <a:buFont typeface="Arial" panose="020B0604020202020204" pitchFamily="34" charset="0"/>
              <a:buChar char="•"/>
              <a:tabLst/>
              <a:defRPr/>
            </a:pPr>
            <a:r>
              <a:rPr kumimoji="0" lang="en-US" sz="2200" b="0" i="0" u="none" strike="noStrike" kern="0" cap="none" spc="0" normalizeH="0" baseline="0" noProof="0" dirty="0">
                <a:ln>
                  <a:noFill/>
                </a:ln>
                <a:solidFill>
                  <a:schemeClr val="accent1">
                    <a:lumMod val="25000"/>
                  </a:schemeClr>
                </a:solidFill>
                <a:effectLst/>
                <a:uLnTx/>
                <a:uFillTx/>
                <a:ea typeface="ＭＳ Ｐゴシック" panose="020B0600070205080204" pitchFamily="34" charset="-128"/>
                <a:cs typeface="+mn-cs"/>
              </a:rPr>
              <a:t>Now is the time to take full advantage of the wealth of opportunities in cities to create a system that can work long-term for the economy, society, and the environment.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0" cap="none" spc="0" normalizeH="0" baseline="0" noProof="0" dirty="0">
              <a:ln>
                <a:noFill/>
              </a:ln>
              <a:solidFill>
                <a:schemeClr val="accent1">
                  <a:lumMod val="25000"/>
                </a:schemeClr>
              </a:solidFill>
              <a:effectLst/>
              <a:uLnTx/>
              <a:uFillTx/>
              <a:latin typeface="Arial"/>
              <a:ea typeface="ＭＳ Ｐゴシック" panose="020B0600070205080204" pitchFamily="34" charset="-128"/>
              <a:cs typeface="+mn-cs"/>
            </a:endParaRPr>
          </a:p>
        </p:txBody>
      </p:sp>
    </p:spTree>
    <p:extLst>
      <p:ext uri="{BB962C8B-B14F-4D97-AF65-F5344CB8AC3E}">
        <p14:creationId xmlns:p14="http://schemas.microsoft.com/office/powerpoint/2010/main" val="15726910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8" name="Google Shape;171;p26">
            <a:extLst>
              <a:ext uri="{FF2B5EF4-FFF2-40B4-BE49-F238E27FC236}">
                <a16:creationId xmlns:a16="http://schemas.microsoft.com/office/drawing/2014/main" id="{6A3F4588-736E-44D6-B1ED-4A0EF50A3158}"/>
              </a:ext>
            </a:extLst>
          </p:cNvPr>
          <p:cNvSpPr txBox="1">
            <a:spLocks/>
          </p:cNvSpPr>
          <p:nvPr/>
        </p:nvSpPr>
        <p:spPr>
          <a:xfrm>
            <a:off x="0"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kern="0" dirty="0">
                <a:solidFill>
                  <a:srgbClr val="274E13"/>
                </a:solidFill>
                <a:latin typeface="+mn-lt"/>
              </a:rPr>
              <a:t>Technology and the Contemporary Environment</a:t>
            </a:r>
          </a:p>
        </p:txBody>
      </p:sp>
      <p:sp>
        <p:nvSpPr>
          <p:cNvPr id="10" name="Google Shape;171;p26">
            <a:extLst>
              <a:ext uri="{FF2B5EF4-FFF2-40B4-BE49-F238E27FC236}">
                <a16:creationId xmlns:a16="http://schemas.microsoft.com/office/drawing/2014/main" id="{B89B161D-2D1F-4CD5-9FDC-EC95FDC739A4}"/>
              </a:ext>
            </a:extLst>
          </p:cNvPr>
          <p:cNvSpPr txBox="1">
            <a:spLocks/>
          </p:cNvSpPr>
          <p:nvPr/>
        </p:nvSpPr>
        <p:spPr>
          <a:xfrm>
            <a:off x="1680" y="5880149"/>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br>
              <a:rPr lang="en-CA" sz="3600" kern="0" dirty="0">
                <a:solidFill>
                  <a:srgbClr val="274E13"/>
                </a:solidFill>
              </a:rPr>
            </a:br>
            <a:endParaRPr lang="en-CA" sz="3600" b="0" kern="0" dirty="0">
              <a:solidFill>
                <a:srgbClr val="274E13"/>
              </a:solidFill>
            </a:endParaRPr>
          </a:p>
        </p:txBody>
      </p:sp>
      <p:pic>
        <p:nvPicPr>
          <p:cNvPr id="13" name="Picture 12">
            <a:extLst>
              <a:ext uri="{FF2B5EF4-FFF2-40B4-BE49-F238E27FC236}">
                <a16:creationId xmlns:a16="http://schemas.microsoft.com/office/drawing/2014/main" id="{E59CBA92-E439-4BE4-AF73-DD7A3821B1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48" y="1066800"/>
            <a:ext cx="9060023"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Google Shape;291;p36">
            <a:extLst>
              <a:ext uri="{FF2B5EF4-FFF2-40B4-BE49-F238E27FC236}">
                <a16:creationId xmlns:a16="http://schemas.microsoft.com/office/drawing/2014/main" id="{E7C66FC8-EBAE-4B91-AE12-C98B955FACB4}"/>
              </a:ext>
            </a:extLst>
          </p:cNvPr>
          <p:cNvSpPr txBox="1">
            <a:spLocks/>
          </p:cNvSpPr>
          <p:nvPr/>
        </p:nvSpPr>
        <p:spPr>
          <a:xfrm>
            <a:off x="227759" y="3276600"/>
            <a:ext cx="8686799" cy="573087"/>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US" sz="3000" b="0" kern="0" dirty="0">
                <a:solidFill>
                  <a:srgbClr val="274E13"/>
                </a:solidFill>
                <a:latin typeface="+mn-lt"/>
              </a:rPr>
              <a:t>QUESTIONS | SUGGESTIONS  | COMMENTS</a:t>
            </a:r>
          </a:p>
        </p:txBody>
      </p:sp>
    </p:spTree>
    <p:extLst>
      <p:ext uri="{BB962C8B-B14F-4D97-AF65-F5344CB8AC3E}">
        <p14:creationId xmlns:p14="http://schemas.microsoft.com/office/powerpoint/2010/main" val="974895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9"/>
        <p:cNvGrpSpPr/>
        <p:nvPr/>
      </p:nvGrpSpPr>
      <p:grpSpPr>
        <a:xfrm>
          <a:off x="0" y="0"/>
          <a:ext cx="0" cy="0"/>
          <a:chOff x="0" y="0"/>
          <a:chExt cx="0" cy="0"/>
        </a:xfrm>
      </p:grpSpPr>
      <p:sp>
        <p:nvSpPr>
          <p:cNvPr id="6" name="Google Shape;171;p26">
            <a:extLst>
              <a:ext uri="{FF2B5EF4-FFF2-40B4-BE49-F238E27FC236}">
                <a16:creationId xmlns:a16="http://schemas.microsoft.com/office/drawing/2014/main" id="{8EA0740A-A0F3-45AD-89B0-BFB0622DD814}"/>
              </a:ext>
            </a:extLst>
          </p:cNvPr>
          <p:cNvSpPr txBox="1">
            <a:spLocks/>
          </p:cNvSpPr>
          <p:nvPr/>
        </p:nvSpPr>
        <p:spPr>
          <a:xfrm>
            <a:off x="-10761"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dirty="0">
                <a:latin typeface="Arial Nova" panose="020B0504020202020204" pitchFamily="34" charset="0"/>
              </a:rPr>
            </a:br>
            <a:r>
              <a:rPr lang="en-CA" sz="3000" kern="0" dirty="0">
                <a:solidFill>
                  <a:srgbClr val="274E13"/>
                </a:solidFill>
                <a:latin typeface="+mn-lt"/>
              </a:rPr>
              <a:t>Technology and the Contemporary Environment</a:t>
            </a:r>
            <a:br>
              <a:rPr lang="en-CA" sz="3600" dirty="0"/>
            </a:br>
            <a:endParaRPr lang="en-CA" sz="3600" b="0" dirty="0"/>
          </a:p>
        </p:txBody>
      </p:sp>
      <p:sp>
        <p:nvSpPr>
          <p:cNvPr id="8" name="Google Shape;171;p26">
            <a:extLst>
              <a:ext uri="{FF2B5EF4-FFF2-40B4-BE49-F238E27FC236}">
                <a16:creationId xmlns:a16="http://schemas.microsoft.com/office/drawing/2014/main" id="{49F348DD-39AB-477A-A026-28148F4CEF8B}"/>
              </a:ext>
            </a:extLst>
          </p:cNvPr>
          <p:cNvSpPr txBox="1">
            <a:spLocks/>
          </p:cNvSpPr>
          <p:nvPr/>
        </p:nvSpPr>
        <p:spPr>
          <a:xfrm>
            <a:off x="-4912" y="5879411"/>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br>
              <a:rPr lang="en-CA" sz="3600" kern="0" dirty="0">
                <a:solidFill>
                  <a:srgbClr val="274E13"/>
                </a:solidFill>
                <a:latin typeface="Arial Nova" panose="020B0504020202020204" pitchFamily="34" charset="0"/>
              </a:rPr>
            </a:br>
            <a:r>
              <a:rPr lang="en-US" sz="2400" b="0" kern="0" dirty="0">
                <a:solidFill>
                  <a:srgbClr val="274E13"/>
                </a:solidFill>
                <a:latin typeface="+mn-lt"/>
              </a:rPr>
              <a:t>Do you have any questions?</a:t>
            </a:r>
          </a:p>
          <a:p>
            <a:pPr algn="ctr"/>
            <a:r>
              <a:rPr lang="en-US" sz="2400" b="0" kern="0" dirty="0">
                <a:solidFill>
                  <a:srgbClr val="274E13"/>
                </a:solidFill>
                <a:latin typeface="+mn-lt"/>
              </a:rPr>
              <a:t>Email:  hugh.simmonds@torontomu.ca</a:t>
            </a:r>
          </a:p>
          <a:p>
            <a:pPr algn="ctr"/>
            <a:endParaRPr lang="en-CA" sz="3600" b="0" kern="0" dirty="0">
              <a:solidFill>
                <a:srgbClr val="274E13"/>
              </a:solidFill>
            </a:endParaRPr>
          </a:p>
        </p:txBody>
      </p:sp>
      <p:pic>
        <p:nvPicPr>
          <p:cNvPr id="11266" name="Picture 2" descr="Thank You In Different Languages Images – Browse 2,066 Stock Photos,  Vectors, and Video | Adobe Stock">
            <a:extLst>
              <a:ext uri="{FF2B5EF4-FFF2-40B4-BE49-F238E27FC236}">
                <a16:creationId xmlns:a16="http://schemas.microsoft.com/office/drawing/2014/main" id="{58DA39A6-988F-423E-8E33-488B4DB48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1" y="978589"/>
            <a:ext cx="9142320" cy="490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593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9"/>
        <p:cNvGrpSpPr/>
        <p:nvPr/>
      </p:nvGrpSpPr>
      <p:grpSpPr>
        <a:xfrm>
          <a:off x="0" y="0"/>
          <a:ext cx="0" cy="0"/>
          <a:chOff x="0" y="0"/>
          <a:chExt cx="0" cy="0"/>
        </a:xfrm>
      </p:grpSpPr>
      <p:pic>
        <p:nvPicPr>
          <p:cNvPr id="6" name="Picture 5">
            <a:extLst>
              <a:ext uri="{FF2B5EF4-FFF2-40B4-BE49-F238E27FC236}">
                <a16:creationId xmlns:a16="http://schemas.microsoft.com/office/drawing/2014/main" id="{3B4E1E4C-8F4E-4CB0-B7FB-699F960E8FE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838200"/>
            <a:ext cx="9111218" cy="6019800"/>
          </a:xfrm>
          <a:prstGeom prst="rect">
            <a:avLst/>
          </a:prstGeom>
        </p:spPr>
      </p:pic>
      <p:sp>
        <p:nvSpPr>
          <p:cNvPr id="8" name="Google Shape;171;p26">
            <a:extLst>
              <a:ext uri="{FF2B5EF4-FFF2-40B4-BE49-F238E27FC236}">
                <a16:creationId xmlns:a16="http://schemas.microsoft.com/office/drawing/2014/main" id="{542E6F6A-221A-409B-A8F2-29B315FD166B}"/>
              </a:ext>
            </a:extLst>
          </p:cNvPr>
          <p:cNvSpPr txBox="1">
            <a:spLocks/>
          </p:cNvSpPr>
          <p:nvPr/>
        </p:nvSpPr>
        <p:spPr>
          <a:xfrm>
            <a:off x="-26312" y="0"/>
            <a:ext cx="9142320"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br>
              <a:rPr lang="en-CA" sz="3200" kern="0" dirty="0">
                <a:solidFill>
                  <a:srgbClr val="274E13"/>
                </a:solidFill>
                <a:latin typeface="+mn-lt"/>
              </a:rPr>
            </a:br>
            <a:endParaRPr lang="en-CA" sz="3200" kern="0" dirty="0">
              <a:solidFill>
                <a:srgbClr val="274E13"/>
              </a:solidFill>
              <a:latin typeface="+mn-lt"/>
            </a:endParaRPr>
          </a:p>
          <a:p>
            <a:pPr algn="ctr"/>
            <a:r>
              <a:rPr lang="en-CA" sz="3200" kern="0" dirty="0">
                <a:solidFill>
                  <a:srgbClr val="274E13"/>
                </a:solidFill>
                <a:latin typeface="+mn-lt"/>
              </a:rPr>
              <a:t> </a:t>
            </a:r>
            <a:r>
              <a:rPr lang="en-CA" sz="3000" kern="0" dirty="0">
                <a:solidFill>
                  <a:srgbClr val="274E13"/>
                </a:solidFill>
                <a:latin typeface="+mn-lt"/>
              </a:rPr>
              <a:t>Technology</a:t>
            </a:r>
            <a:r>
              <a:rPr lang="en-CA" sz="3000" dirty="0">
                <a:solidFill>
                  <a:schemeClr val="accent1">
                    <a:lumMod val="25000"/>
                  </a:schemeClr>
                </a:solidFill>
                <a:latin typeface="+mn-lt"/>
              </a:rPr>
              <a:t> and the Contemporary Environment</a:t>
            </a:r>
          </a:p>
          <a:p>
            <a:pPr algn="ctr"/>
            <a:br>
              <a:rPr lang="en-CA" sz="3600" kern="0" dirty="0">
                <a:solidFill>
                  <a:srgbClr val="274E13"/>
                </a:solidFill>
              </a:rPr>
            </a:br>
            <a:endParaRPr lang="en-CA" sz="3600" b="0" kern="0" dirty="0">
              <a:solidFill>
                <a:srgbClr val="274E13"/>
              </a:solidFill>
            </a:endParaRPr>
          </a:p>
        </p:txBody>
      </p:sp>
      <p:sp>
        <p:nvSpPr>
          <p:cNvPr id="9" name="Google Shape;171;p26">
            <a:extLst>
              <a:ext uri="{FF2B5EF4-FFF2-40B4-BE49-F238E27FC236}">
                <a16:creationId xmlns:a16="http://schemas.microsoft.com/office/drawing/2014/main" id="{64B550BF-E408-43C8-99C8-72E3BE00F20D}"/>
              </a:ext>
            </a:extLst>
          </p:cNvPr>
          <p:cNvSpPr txBox="1">
            <a:spLocks/>
          </p:cNvSpPr>
          <p:nvPr/>
        </p:nvSpPr>
        <p:spPr>
          <a:xfrm>
            <a:off x="-26436" y="3358805"/>
            <a:ext cx="9137654" cy="978589"/>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0000"/>
              </a:lnSpc>
              <a:spcBef>
                <a:spcPts val="0"/>
              </a:spcBef>
              <a:spcAft>
                <a:spcPts val="0"/>
              </a:spcAft>
              <a:buClr>
                <a:srgbClr val="191919"/>
              </a:buClr>
              <a:buSzPts val="5200"/>
              <a:buFont typeface="Raleway"/>
              <a:buNone/>
              <a:defRPr sz="5500" b="1" i="0" u="none" strike="noStrike" cap="none">
                <a:solidFill>
                  <a:schemeClr val="dk2"/>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ctr"/>
            <a:r>
              <a:rPr lang="en-CA" sz="3000" dirty="0">
                <a:solidFill>
                  <a:schemeClr val="accent1">
                    <a:lumMod val="25000"/>
                  </a:schemeClr>
                </a:solidFill>
                <a:latin typeface="+mn-lt"/>
              </a:rPr>
              <a:t>Sustainability and Sustainable Development</a:t>
            </a:r>
          </a:p>
        </p:txBody>
      </p:sp>
    </p:spTree>
    <p:extLst>
      <p:ext uri="{BB962C8B-B14F-4D97-AF65-F5344CB8AC3E}">
        <p14:creationId xmlns:p14="http://schemas.microsoft.com/office/powerpoint/2010/main" val="1938381586"/>
      </p:ext>
    </p:extLst>
  </p:cSld>
  <p:clrMapOvr>
    <a:masterClrMapping/>
  </p:clrMapOvr>
</p:sld>
</file>

<file path=ppt/theme/theme1.xml><?xml version="1.0" encoding="utf-8"?>
<a:theme xmlns:a="http://schemas.openxmlformats.org/drawingml/2006/main" name="Climate FinTech Company Profile by Slidesgo">
  <a:themeElements>
    <a:clrScheme name="Simple Light">
      <a:dk1>
        <a:srgbClr val="191919"/>
      </a:dk1>
      <a:lt1>
        <a:srgbClr val="F8FFDC"/>
      </a:lt1>
      <a:dk2>
        <a:srgbClr val="274E13"/>
      </a:dk2>
      <a:lt2>
        <a:srgbClr val="3DC2C9"/>
      </a:lt2>
      <a:accent1>
        <a:srgbClr val="E4F0CE"/>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17274</TotalTime>
  <Words>5751</Words>
  <Application>Microsoft Office PowerPoint</Application>
  <PresentationFormat>On-screen Show (4:3)</PresentationFormat>
  <Paragraphs>667</Paragraphs>
  <Slides>86</Slides>
  <Notes>86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vt:lpstr>
      <vt:lpstr>Arial</vt:lpstr>
      <vt:lpstr>Arial Nova</vt:lpstr>
      <vt:lpstr>Bebas Neue</vt:lpstr>
      <vt:lpstr>Calibri</vt:lpstr>
      <vt:lpstr>Raleway</vt:lpstr>
      <vt:lpstr>Times New Roman</vt:lpstr>
      <vt:lpstr>Wingdings</vt:lpstr>
      <vt:lpstr>Wingdings 2</vt:lpstr>
      <vt:lpstr>YouTube Noto</vt:lpstr>
      <vt:lpstr>Climate FinTech Company Profile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Hugh Anthony, PhD</dc:creator>
  <cp:lastModifiedBy>Hugh Anthony</cp:lastModifiedBy>
  <cp:revision>610</cp:revision>
  <dcterms:created xsi:type="dcterms:W3CDTF">2009-01-06T18:18:38Z</dcterms:created>
  <dcterms:modified xsi:type="dcterms:W3CDTF">2024-03-31T14:48:31Z</dcterms:modified>
</cp:coreProperties>
</file>